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1"/>
  </p:notesMasterIdLst>
  <p:sldIdLst>
    <p:sldId id="256" r:id="rId2"/>
    <p:sldId id="257" r:id="rId3"/>
    <p:sldId id="275" r:id="rId4"/>
    <p:sldId id="285" r:id="rId5"/>
    <p:sldId id="288" r:id="rId6"/>
    <p:sldId id="289" r:id="rId7"/>
    <p:sldId id="297" r:id="rId8"/>
    <p:sldId id="290" r:id="rId9"/>
    <p:sldId id="291" r:id="rId10"/>
  </p:sldIdLst>
  <p:sldSz cx="9144000" cy="6858000" type="screen4x3"/>
  <p:notesSz cx="6858000" cy="9144000"/>
  <p:defaultTextStyle>
    <a:defPPr>
      <a:defRPr lang="pt-PT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effectDag name="">
          <a:cont type="tree" name="">
            <a:effect ref="fillLine"/>
            <a:outerShdw dist="38100" dir="13500000" algn="br">
              <a:schemeClr val="bg1">
                <a:lumMod val="200000"/>
                <a:satMod val="200000"/>
              </a:schemeClr>
            </a:outerShdw>
          </a:cont>
          <a:cont type="tree" name="">
            <a:effect ref="fillLine"/>
            <a:outerShdw dist="38100" dir="2700000" algn="tl">
              <a:schemeClr val="bg1">
                <a:lumMod val="60000"/>
                <a:satMod val="60000"/>
              </a:schemeClr>
            </a:outerShdw>
          </a:cont>
          <a:effect ref="fillLine"/>
        </a:effectDag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FFF6D"/>
    <a:srgbClr val="003366"/>
    <a:srgbClr val="EEDCCA"/>
    <a:srgbClr val="FFFFCC"/>
    <a:srgbClr val="FF9900"/>
    <a:srgbClr val="795241"/>
    <a:srgbClr val="660066"/>
    <a:srgbClr val="CC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645" autoAdjust="0"/>
  </p:normalViewPr>
  <p:slideViewPr>
    <p:cSldViewPr>
      <p:cViewPr>
        <p:scale>
          <a:sx n="90" d="100"/>
          <a:sy n="90" d="100"/>
        </p:scale>
        <p:origin x="-230" y="14"/>
      </p:cViewPr>
      <p:guideLst>
        <p:guide orient="horz" pos="2160"/>
        <p:guide pos="2880"/>
      </p:guideLst>
    </p:cSldViewPr>
  </p:slideViewPr>
  <p:outlineViewPr>
    <p:cViewPr>
      <p:scale>
        <a:sx n="27" d="100"/>
        <a:sy n="27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PT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PT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Faça 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endParaRPr lang="pt-PT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defRPr>
            </a:lvl1pPr>
          </a:lstStyle>
          <a:p>
            <a:fld id="{A2BA8E9B-7FF1-4773-A1A0-037B85DAF242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6282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6851BA-DCF3-4AF6-88EA-05E0718BBC20}" type="slidenum">
              <a:rPr lang="pt-PT"/>
              <a:pPr/>
              <a:t>1</a:t>
            </a:fld>
            <a:endParaRPr lang="pt-PT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0000000000000000000000000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FE51DE-A15B-4FF0-B7D4-821F9C9C111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009B5-5CFF-414A-86D6-E09B94EC99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87E4463-A54F-45FD-91DF-986803FEEF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BBE9D2-D216-402B-B81B-CBF2E77FA113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565C5B-27D3-4E16-8EC1-F5915506FF6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1C12AC9-5C3B-4EA9-B201-739E7F25EB9E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5D17ABE-D0FD-4393-B36F-3C038A0709D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BED533-82D3-43F7-853E-BCF035F9088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00C709-F263-4476-ACF0-48F14139F799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67A3BE-E7EF-48F7-ABD6-576C885E9881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38A04C-2175-4671-8011-FADA2348AC5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Rec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5E08012-6EDE-4C56-A93A-9B04FBF4FF98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0C9DE0-1973-467C-A9C8-0F297C466A7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ransition>
    <p:zoom dir="in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47664" y="1196752"/>
            <a:ext cx="70567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800" dirty="0" smtClean="0">
                <a:solidFill>
                  <a:srgbClr val="339966"/>
                </a:solidFill>
                <a:effectLst/>
              </a:rPr>
              <a:t>Escola Básica dos 2º Ciclos José Maria dos Santos</a:t>
            </a:r>
            <a:endParaRPr lang="pt-PT" sz="1800" dirty="0">
              <a:solidFill>
                <a:srgbClr val="339966"/>
              </a:solidFill>
              <a:effectLst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907704" y="2060848"/>
            <a:ext cx="48245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4000" dirty="0" smtClean="0">
                <a:ln>
                  <a:solidFill>
                    <a:schemeClr val="tx1"/>
                  </a:solidFill>
                </a:ln>
                <a:solidFill>
                  <a:srgbClr val="FFFF6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itchFamily="34" charset="0"/>
                <a:cs typeface="Verdana" pitchFamily="34" charset="0"/>
              </a:rPr>
              <a:t>Matemática</a:t>
            </a:r>
          </a:p>
          <a:p>
            <a:pPr algn="l"/>
            <a:r>
              <a:rPr lang="pt-PT" sz="4000" dirty="0" smtClean="0">
                <a:ln>
                  <a:solidFill>
                    <a:schemeClr val="tx1"/>
                  </a:solidFill>
                </a:ln>
                <a:solidFill>
                  <a:srgbClr val="FFFF6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itchFamily="34" charset="0"/>
                <a:cs typeface="Verdana" pitchFamily="34" charset="0"/>
              </a:rPr>
              <a:t>5º </a:t>
            </a:r>
            <a:r>
              <a:rPr lang="pt-PT" sz="4000" dirty="0">
                <a:ln>
                  <a:solidFill>
                    <a:schemeClr val="tx1"/>
                  </a:solidFill>
                </a:ln>
                <a:solidFill>
                  <a:srgbClr val="FFFF6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Verdana" pitchFamily="34" charset="0"/>
                <a:cs typeface="Verdana" pitchFamily="34" charset="0"/>
              </a:rPr>
              <a:t>Ano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899592" y="5719160"/>
            <a:ext cx="33845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1200" dirty="0" smtClean="0">
                <a:solidFill>
                  <a:srgbClr val="339966"/>
                </a:solidFill>
                <a:effectLst/>
                <a:latin typeface="Comic Sans MS" pitchFamily="66" charset="0"/>
              </a:rPr>
              <a:t>Prof. Susana Vicente</a:t>
            </a:r>
            <a:endParaRPr lang="pt-PT" sz="1200" dirty="0">
              <a:solidFill>
                <a:srgbClr val="339966"/>
              </a:solidFill>
              <a:effectLst/>
              <a:latin typeface="Comic Sans MS" pitchFamily="66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308850" y="5733368"/>
            <a:ext cx="8787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pt-PT" sz="1000" dirty="0" smtClean="0">
                <a:solidFill>
                  <a:srgbClr val="339966"/>
                </a:solidFill>
                <a:effectLst/>
                <a:latin typeface="Comic Sans MS" pitchFamily="66" charset="0"/>
              </a:rPr>
              <a:t>2010/2011</a:t>
            </a:r>
            <a:endParaRPr lang="pt-PT" sz="1000" dirty="0">
              <a:solidFill>
                <a:srgbClr val="339966"/>
              </a:solidFill>
              <a:effectLst/>
              <a:latin typeface="Comic Sans MS" pitchFamily="66" charset="0"/>
            </a:endParaRPr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 rot="16200000">
            <a:off x="7411244" y="554116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5943600" y="617220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title"/>
          </p:nvPr>
        </p:nvSpPr>
        <p:spPr>
          <a:xfrm>
            <a:off x="2483768" y="3717032"/>
            <a:ext cx="6660232" cy="93610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800" b="1" i="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ADIÇÃO. Propriedades da adição</a:t>
            </a:r>
            <a:endParaRPr lang="pt-PT" sz="2800" b="1" i="0" dirty="0">
              <a:solidFill>
                <a:schemeClr val="bg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20" name="Rectangle 72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17" name="Rectangle 86"/>
          <p:cNvSpPr>
            <a:spLocks noChangeArrowheads="1"/>
          </p:cNvSpPr>
          <p:nvPr/>
        </p:nvSpPr>
        <p:spPr bwMode="auto">
          <a:xfrm>
            <a:off x="4644008" y="6481763"/>
            <a:ext cx="504056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4788148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pic>
        <p:nvPicPr>
          <p:cNvPr id="20" name="Imagem 19" descr="logo_agrup_pe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692696"/>
            <a:ext cx="1657581" cy="1400371"/>
          </a:xfrm>
          <a:prstGeom prst="rect">
            <a:avLst/>
          </a:prstGeom>
        </p:spPr>
      </p:pic>
      <p:pic>
        <p:nvPicPr>
          <p:cNvPr id="22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918654"/>
            <a:ext cx="1512168" cy="131054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utoUpdateAnimBg="0"/>
      <p:bldP spid="2055" grpId="0" autoUpdateAnimBg="0"/>
      <p:bldP spid="2062" grpId="0" autoUpdateAnimBg="0"/>
      <p:bldP spid="2063" grpId="0" autoUpdateAnimBg="0"/>
      <p:bldP spid="20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2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303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04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05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10" name="Rectangle 94"/>
          <p:cNvSpPr>
            <a:spLocks noChangeArrowheads="1"/>
          </p:cNvSpPr>
          <p:nvPr/>
        </p:nvSpPr>
        <p:spPr bwMode="auto">
          <a:xfrm>
            <a:off x="251520" y="476672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06" name="Rectangle 90"/>
          <p:cNvSpPr>
            <a:spLocks noGrp="1" noChangeArrowheads="1"/>
          </p:cNvSpPr>
          <p:nvPr>
            <p:ph type="title"/>
          </p:nvPr>
        </p:nvSpPr>
        <p:spPr>
          <a:xfrm>
            <a:off x="1187029" y="188318"/>
            <a:ext cx="2448867" cy="360362"/>
          </a:xfrm>
        </p:spPr>
        <p:txBody>
          <a:bodyPr>
            <a:normAutofit fontScale="90000"/>
          </a:bodyPr>
          <a:lstStyle/>
          <a:p>
            <a:r>
              <a:rPr lang="pt-PT" sz="2400" b="1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Verdana" pitchFamily="34" charset="0"/>
                <a:cs typeface="Verdana" pitchFamily="34" charset="0"/>
              </a:rPr>
              <a:t>Matemática 5º Ano</a:t>
            </a:r>
            <a:endParaRPr lang="pt-PT" sz="2400" b="1" i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9311" name="Rectangle 95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12" name="Rectangle 96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14" name="Rectangle 98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1259632" y="1225783"/>
            <a:ext cx="7128792" cy="280076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Font typeface="Wingdings 2" pitchFamily="18" charset="2"/>
              <a:buNone/>
            </a:pPr>
            <a:r>
              <a:rPr lang="pt-PT" sz="16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      </a:t>
            </a:r>
            <a:r>
              <a:rPr lang="pt-PT" sz="1600" dirty="0" smtClean="0">
                <a:ln w="10541" cmpd="sng">
                  <a:noFill/>
                  <a:prstDash val="solid"/>
                </a:ln>
                <a:solidFill>
                  <a:srgbClr val="339966"/>
                </a:solidFill>
                <a:effectLst/>
                <a:sym typeface="Wingdings 2" pitchFamily="18" charset="2"/>
              </a:rPr>
              <a:t>ADIÇÃO. Propriedades da adição</a:t>
            </a:r>
            <a:endParaRPr lang="pt-PT" sz="1600" dirty="0">
              <a:ln w="10541" cmpd="sng">
                <a:noFill/>
                <a:prstDash val="solid"/>
              </a:ln>
              <a:solidFill>
                <a:srgbClr val="339966"/>
              </a:solidFill>
              <a:effectLst/>
              <a:sym typeface="Wingdings 2" pitchFamily="18" charset="2"/>
            </a:endParaRPr>
          </a:p>
          <a:p>
            <a:pPr algn="l">
              <a:lnSpc>
                <a:spcPct val="150000"/>
              </a:lnSpc>
              <a:buClr>
                <a:srgbClr val="339966"/>
              </a:buClr>
              <a:buFont typeface="Wingdings 2" pitchFamily="18" charset="2"/>
              <a:buChar char=""/>
            </a:pPr>
            <a:endParaRPr lang="pt-PT" sz="1600" dirty="0">
              <a:solidFill>
                <a:srgbClr val="663300"/>
              </a:solidFill>
              <a:effectLst/>
              <a:sym typeface="Wingdings 2" pitchFamily="18" charset="2"/>
            </a:endParaRPr>
          </a:p>
          <a:p>
            <a:pPr algn="l">
              <a:lnSpc>
                <a:spcPct val="200000"/>
              </a:lnSpc>
              <a:buClr>
                <a:srgbClr val="339966"/>
              </a:buClr>
              <a:buFont typeface="Wingdings 2" pitchFamily="18" charset="2"/>
              <a:buChar char=""/>
            </a:pPr>
            <a:r>
              <a:rPr lang="pt-PT" sz="1600" dirty="0">
                <a:solidFill>
                  <a:srgbClr val="663300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 </a:t>
            </a:r>
            <a:r>
              <a:rPr lang="pt-PT" sz="1600" dirty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Identificação dos termos da adição</a:t>
            </a:r>
            <a:r>
              <a:rPr lang="pt-PT" sz="1600" dirty="0" smtClean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.</a:t>
            </a:r>
            <a:endParaRPr lang="pt-PT" sz="1600" dirty="0">
              <a:solidFill>
                <a:schemeClr val="folHlink"/>
              </a:solidFill>
              <a:effectLst/>
              <a:ea typeface="Verdana" pitchFamily="34" charset="0"/>
              <a:cs typeface="Verdana" pitchFamily="34" charset="0"/>
              <a:sym typeface="Wingdings 2" pitchFamily="18" charset="2"/>
            </a:endParaRPr>
          </a:p>
          <a:p>
            <a:pPr algn="l">
              <a:lnSpc>
                <a:spcPct val="200000"/>
              </a:lnSpc>
              <a:buClr>
                <a:srgbClr val="339966"/>
              </a:buClr>
              <a:buFont typeface="Wingdings 2" pitchFamily="18" charset="2"/>
              <a:buChar char=""/>
            </a:pPr>
            <a:r>
              <a:rPr lang="pt-PT" sz="1600" dirty="0" smtClean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 Algoritmo </a:t>
            </a:r>
            <a:r>
              <a:rPr lang="pt-PT" sz="1600" dirty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da adição.</a:t>
            </a:r>
          </a:p>
          <a:p>
            <a:pPr algn="l">
              <a:lnSpc>
                <a:spcPct val="200000"/>
              </a:lnSpc>
              <a:buClr>
                <a:srgbClr val="339966"/>
              </a:buClr>
              <a:buFont typeface="Wingdings 2" pitchFamily="18" charset="2"/>
              <a:buChar char=""/>
            </a:pPr>
            <a:r>
              <a:rPr lang="pt-PT" sz="1600" dirty="0" smtClean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 Propriedades </a:t>
            </a:r>
            <a:r>
              <a:rPr lang="pt-PT" sz="1600" dirty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da adição.</a:t>
            </a:r>
          </a:p>
          <a:p>
            <a:pPr algn="l">
              <a:lnSpc>
                <a:spcPct val="200000"/>
              </a:lnSpc>
              <a:buClr>
                <a:srgbClr val="339966"/>
              </a:buClr>
              <a:buFont typeface="Wingdings 2" pitchFamily="18" charset="2"/>
              <a:buChar char=""/>
            </a:pPr>
            <a:r>
              <a:rPr lang="pt-PT" sz="1600" dirty="0" smtClean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 Aplicação </a:t>
            </a:r>
            <a:r>
              <a:rPr lang="pt-PT" sz="1600" dirty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das propriedades da adição no cálculo mental</a:t>
            </a:r>
            <a:r>
              <a:rPr lang="pt-PT" sz="1600" dirty="0" smtClean="0">
                <a:solidFill>
                  <a:schemeClr val="folHlink"/>
                </a:solidFill>
                <a:effectLst/>
                <a:ea typeface="Verdana" pitchFamily="34" charset="0"/>
                <a:cs typeface="Verdana" pitchFamily="34" charset="0"/>
                <a:sym typeface="Wingdings 2" pitchFamily="18" charset="2"/>
              </a:rPr>
              <a:t>.</a:t>
            </a:r>
            <a:endParaRPr lang="pt-PT" sz="1600" dirty="0">
              <a:solidFill>
                <a:schemeClr val="folHlink"/>
              </a:solidFill>
              <a:effectLst/>
              <a:ea typeface="Verdana" pitchFamily="34" charset="0"/>
              <a:cs typeface="Verdana" pitchFamily="34" charset="0"/>
              <a:sym typeface="Wingdings 2" pitchFamily="18" charset="2"/>
            </a:endParaRPr>
          </a:p>
        </p:txBody>
      </p:sp>
      <p:pic>
        <p:nvPicPr>
          <p:cNvPr id="15" name="Imagem 14" descr="logo_agrup_peq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"/>
            <a:ext cx="936104" cy="790846"/>
          </a:xfrm>
          <a:prstGeom prst="rect">
            <a:avLst/>
          </a:prstGeom>
        </p:spPr>
      </p:pic>
      <p:pic>
        <p:nvPicPr>
          <p:cNvPr id="3074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365104"/>
            <a:ext cx="1512168" cy="1310546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5" grpId="0" uiExpan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7385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5759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000" dirty="0">
                <a:solidFill>
                  <a:srgbClr val="339966"/>
                </a:solidFill>
                <a:effectLst/>
                <a:sym typeface="Wingdings 2" pitchFamily="18" charset="2"/>
              </a:rPr>
              <a:t>Identificação dos termos da adição</a:t>
            </a:r>
          </a:p>
        </p:txBody>
      </p:sp>
      <p:sp>
        <p:nvSpPr>
          <p:cNvPr id="58043" name="Text Box 699"/>
          <p:cNvSpPr txBox="1">
            <a:spLocks noChangeArrowheads="1"/>
          </p:cNvSpPr>
          <p:nvPr/>
        </p:nvSpPr>
        <p:spPr bwMode="auto">
          <a:xfrm>
            <a:off x="827757" y="1268760"/>
            <a:ext cx="5832475" cy="13849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Os </a:t>
            </a:r>
            <a:r>
              <a:rPr lang="pt-PT" sz="1400" b="0" dirty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alunos do 5º ano de uma escola foram a uma visita de estudo </a:t>
            </a: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à Kidzânia. </a:t>
            </a:r>
            <a:r>
              <a:rPr lang="pt-PT" sz="1400" b="0" dirty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Foram necessários dois autocarros. Num iam </a:t>
            </a: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48 alunos </a:t>
            </a:r>
            <a:r>
              <a:rPr lang="pt-PT" sz="1400" b="0" dirty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e no outro 56. Quantos alunos foram à visita?</a:t>
            </a:r>
          </a:p>
        </p:txBody>
      </p:sp>
      <p:sp>
        <p:nvSpPr>
          <p:cNvPr id="58050" name="Text Box 706"/>
          <p:cNvSpPr txBox="1">
            <a:spLocks noChangeArrowheads="1"/>
          </p:cNvSpPr>
          <p:nvPr/>
        </p:nvSpPr>
        <p:spPr bwMode="auto">
          <a:xfrm>
            <a:off x="827088" y="2924175"/>
            <a:ext cx="4105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200">
                <a:solidFill>
                  <a:schemeClr val="tx1"/>
                </a:solidFill>
                <a:effectLst/>
              </a:rPr>
              <a:t>Para resolver o problema utilizas a operação</a:t>
            </a:r>
          </a:p>
        </p:txBody>
      </p:sp>
      <p:sp>
        <p:nvSpPr>
          <p:cNvPr id="58051" name="Text Box 707"/>
          <p:cNvSpPr txBox="1">
            <a:spLocks noChangeArrowheads="1"/>
          </p:cNvSpPr>
          <p:nvPr/>
        </p:nvSpPr>
        <p:spPr bwMode="auto">
          <a:xfrm>
            <a:off x="1002669" y="3644900"/>
            <a:ext cx="5902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 dirty="0">
                <a:solidFill>
                  <a:srgbClr val="003366"/>
                </a:solidFill>
                <a:effectLst/>
              </a:rPr>
              <a:t>4 </a:t>
            </a:r>
            <a:r>
              <a:rPr lang="pt-PT" sz="1800" dirty="0" smtClean="0">
                <a:solidFill>
                  <a:srgbClr val="003366"/>
                </a:solidFill>
                <a:effectLst/>
              </a:rPr>
              <a:t>8</a:t>
            </a:r>
            <a:endParaRPr lang="pt-PT" sz="1800" dirty="0">
              <a:solidFill>
                <a:srgbClr val="003366"/>
              </a:solidFill>
              <a:effectLst/>
            </a:endParaRPr>
          </a:p>
        </p:txBody>
      </p:sp>
      <p:sp>
        <p:nvSpPr>
          <p:cNvPr id="58052" name="Text Box 708"/>
          <p:cNvSpPr txBox="1">
            <a:spLocks noChangeArrowheads="1"/>
          </p:cNvSpPr>
          <p:nvPr/>
        </p:nvSpPr>
        <p:spPr bwMode="auto">
          <a:xfrm>
            <a:off x="2085975" y="3644900"/>
            <a:ext cx="585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>
                <a:solidFill>
                  <a:srgbClr val="CC3300"/>
                </a:solidFill>
                <a:effectLst/>
              </a:rPr>
              <a:t>5 6</a:t>
            </a:r>
          </a:p>
        </p:txBody>
      </p:sp>
      <p:sp>
        <p:nvSpPr>
          <p:cNvPr id="58054" name="Text Box 710"/>
          <p:cNvSpPr txBox="1">
            <a:spLocks noChangeArrowheads="1"/>
          </p:cNvSpPr>
          <p:nvPr/>
        </p:nvSpPr>
        <p:spPr bwMode="auto">
          <a:xfrm>
            <a:off x="1585913" y="3605213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>
                <a:solidFill>
                  <a:srgbClr val="CC3300"/>
                </a:solidFill>
                <a:effectLst/>
              </a:rPr>
              <a:t>+</a:t>
            </a:r>
          </a:p>
        </p:txBody>
      </p:sp>
      <p:sp>
        <p:nvSpPr>
          <p:cNvPr id="58055" name="Text Box 711"/>
          <p:cNvSpPr txBox="1">
            <a:spLocks noChangeArrowheads="1"/>
          </p:cNvSpPr>
          <p:nvPr/>
        </p:nvSpPr>
        <p:spPr bwMode="auto">
          <a:xfrm>
            <a:off x="2771775" y="3573463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>
                <a:solidFill>
                  <a:srgbClr val="CC3300"/>
                </a:solidFill>
                <a:effectLst/>
              </a:rPr>
              <a:t>=</a:t>
            </a:r>
          </a:p>
        </p:txBody>
      </p:sp>
      <p:sp>
        <p:nvSpPr>
          <p:cNvPr id="58056" name="Text Box 712"/>
          <p:cNvSpPr txBox="1">
            <a:spLocks noChangeArrowheads="1"/>
          </p:cNvSpPr>
          <p:nvPr/>
        </p:nvSpPr>
        <p:spPr bwMode="auto">
          <a:xfrm>
            <a:off x="3386138" y="3573463"/>
            <a:ext cx="37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>
                <a:solidFill>
                  <a:srgbClr val="0000CC"/>
                </a:solidFill>
                <a:effectLst/>
              </a:rPr>
              <a:t>?</a:t>
            </a:r>
          </a:p>
        </p:txBody>
      </p:sp>
      <p:sp>
        <p:nvSpPr>
          <p:cNvPr id="58058" name="Text Box 714"/>
          <p:cNvSpPr txBox="1">
            <a:spLocks noChangeArrowheads="1"/>
          </p:cNvSpPr>
          <p:nvPr/>
        </p:nvSpPr>
        <p:spPr bwMode="auto">
          <a:xfrm>
            <a:off x="4716463" y="2924175"/>
            <a:ext cx="1152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200">
                <a:solidFill>
                  <a:srgbClr val="CC3300"/>
                </a:solidFill>
                <a:effectLst/>
              </a:rPr>
              <a:t>ADIÇÃO</a:t>
            </a:r>
          </a:p>
        </p:txBody>
      </p:sp>
      <p:sp>
        <p:nvSpPr>
          <p:cNvPr id="58059" name="Text Box 715"/>
          <p:cNvSpPr txBox="1">
            <a:spLocks noChangeArrowheads="1"/>
          </p:cNvSpPr>
          <p:nvPr/>
        </p:nvSpPr>
        <p:spPr bwMode="auto">
          <a:xfrm>
            <a:off x="971600" y="3645024"/>
            <a:ext cx="5902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 dirty="0" smtClean="0">
                <a:solidFill>
                  <a:srgbClr val="003366"/>
                </a:solidFill>
                <a:effectLst/>
              </a:rPr>
              <a:t>4 8</a:t>
            </a:r>
            <a:endParaRPr lang="pt-PT" sz="1800" dirty="0">
              <a:solidFill>
                <a:srgbClr val="003366"/>
              </a:solidFill>
              <a:effectLst/>
            </a:endParaRPr>
          </a:p>
        </p:txBody>
      </p:sp>
      <p:sp>
        <p:nvSpPr>
          <p:cNvPr id="58060" name="Text Box 716"/>
          <p:cNvSpPr txBox="1">
            <a:spLocks noChangeArrowheads="1"/>
          </p:cNvSpPr>
          <p:nvPr/>
        </p:nvSpPr>
        <p:spPr bwMode="auto">
          <a:xfrm>
            <a:off x="2085975" y="3644900"/>
            <a:ext cx="585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 dirty="0">
                <a:solidFill>
                  <a:srgbClr val="003366"/>
                </a:solidFill>
                <a:effectLst/>
              </a:rPr>
              <a:t>5 6</a:t>
            </a:r>
          </a:p>
        </p:txBody>
      </p:sp>
      <p:sp>
        <p:nvSpPr>
          <p:cNvPr id="58061" name="Line 717"/>
          <p:cNvSpPr>
            <a:spLocks noChangeShapeType="1"/>
          </p:cNvSpPr>
          <p:nvPr/>
        </p:nvSpPr>
        <p:spPr bwMode="auto">
          <a:xfrm>
            <a:off x="1547813" y="5300663"/>
            <a:ext cx="1223962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8062" name="Text Box 718"/>
          <p:cNvSpPr txBox="1">
            <a:spLocks noChangeArrowheads="1"/>
          </p:cNvSpPr>
          <p:nvPr/>
        </p:nvSpPr>
        <p:spPr bwMode="auto">
          <a:xfrm>
            <a:off x="1585913" y="3605213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dirty="0">
                <a:solidFill>
                  <a:srgbClr val="003366"/>
                </a:solidFill>
                <a:effectLst/>
              </a:rPr>
              <a:t>+</a:t>
            </a:r>
          </a:p>
        </p:txBody>
      </p:sp>
      <p:sp>
        <p:nvSpPr>
          <p:cNvPr id="58063" name="Text Box 719"/>
          <p:cNvSpPr txBox="1">
            <a:spLocks noChangeArrowheads="1"/>
          </p:cNvSpPr>
          <p:nvPr/>
        </p:nvSpPr>
        <p:spPr bwMode="auto">
          <a:xfrm>
            <a:off x="2121439" y="5373688"/>
            <a:ext cx="348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 dirty="0">
                <a:solidFill>
                  <a:srgbClr val="CC3300"/>
                </a:solidFill>
                <a:effectLst/>
              </a:rPr>
              <a:t>4</a:t>
            </a:r>
          </a:p>
        </p:txBody>
      </p:sp>
      <p:sp>
        <p:nvSpPr>
          <p:cNvPr id="58064" name="Text Box 720"/>
          <p:cNvSpPr txBox="1">
            <a:spLocks noChangeArrowheads="1"/>
          </p:cNvSpPr>
          <p:nvPr/>
        </p:nvSpPr>
        <p:spPr bwMode="auto">
          <a:xfrm>
            <a:off x="1762125" y="5373688"/>
            <a:ext cx="50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>
                <a:solidFill>
                  <a:srgbClr val="CC3300"/>
                </a:solidFill>
                <a:effectLst/>
              </a:rPr>
              <a:t>10</a:t>
            </a:r>
          </a:p>
        </p:txBody>
      </p:sp>
      <p:sp>
        <p:nvSpPr>
          <p:cNvPr id="58065" name="Text Box 721"/>
          <p:cNvSpPr txBox="1">
            <a:spLocks noChangeArrowheads="1"/>
          </p:cNvSpPr>
          <p:nvPr/>
        </p:nvSpPr>
        <p:spPr bwMode="auto">
          <a:xfrm>
            <a:off x="3201218" y="3645024"/>
            <a:ext cx="675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PT" sz="1800" dirty="0" smtClean="0">
                <a:solidFill>
                  <a:srgbClr val="003366"/>
                </a:solidFill>
                <a:effectLst/>
              </a:rPr>
              <a:t>104</a:t>
            </a:r>
            <a:endParaRPr lang="pt-PT" sz="1800" dirty="0">
              <a:solidFill>
                <a:srgbClr val="003366"/>
              </a:solidFill>
              <a:effectLst/>
            </a:endParaRPr>
          </a:p>
        </p:txBody>
      </p:sp>
      <p:sp>
        <p:nvSpPr>
          <p:cNvPr id="58066" name="Line 722"/>
          <p:cNvSpPr>
            <a:spLocks noChangeShapeType="1"/>
          </p:cNvSpPr>
          <p:nvPr/>
        </p:nvSpPr>
        <p:spPr bwMode="auto">
          <a:xfrm>
            <a:off x="2339975" y="4724400"/>
            <a:ext cx="17272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8067" name="Line 723"/>
          <p:cNvSpPr>
            <a:spLocks noChangeShapeType="1"/>
          </p:cNvSpPr>
          <p:nvPr/>
        </p:nvSpPr>
        <p:spPr bwMode="auto">
          <a:xfrm flipV="1">
            <a:off x="2339975" y="4724400"/>
            <a:ext cx="1727200" cy="3603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8068" name="Text Box 724"/>
          <p:cNvSpPr txBox="1">
            <a:spLocks noChangeArrowheads="1"/>
          </p:cNvSpPr>
          <p:nvPr/>
        </p:nvSpPr>
        <p:spPr bwMode="auto">
          <a:xfrm>
            <a:off x="4139952" y="4581128"/>
            <a:ext cx="1368425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200" dirty="0">
                <a:solidFill>
                  <a:srgbClr val="003366"/>
                </a:solidFill>
                <a:effectLst/>
              </a:rPr>
              <a:t>PARCELAS</a:t>
            </a:r>
          </a:p>
        </p:txBody>
      </p:sp>
      <p:sp>
        <p:nvSpPr>
          <p:cNvPr id="58069" name="Line 725"/>
          <p:cNvSpPr>
            <a:spLocks noChangeShapeType="1"/>
          </p:cNvSpPr>
          <p:nvPr/>
        </p:nvSpPr>
        <p:spPr bwMode="auto">
          <a:xfrm>
            <a:off x="2484438" y="5516563"/>
            <a:ext cx="17272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58070" name="Text Box 726"/>
          <p:cNvSpPr txBox="1">
            <a:spLocks noChangeArrowheads="1"/>
          </p:cNvSpPr>
          <p:nvPr/>
        </p:nvSpPr>
        <p:spPr bwMode="auto">
          <a:xfrm>
            <a:off x="4284663" y="5373688"/>
            <a:ext cx="1008062" cy="274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200">
                <a:solidFill>
                  <a:srgbClr val="003366"/>
                </a:solidFill>
                <a:effectLst/>
              </a:rPr>
              <a:t>SOMA</a:t>
            </a:r>
          </a:p>
        </p:txBody>
      </p:sp>
      <p:sp>
        <p:nvSpPr>
          <p:cNvPr id="58071" name="Text Box 727"/>
          <p:cNvSpPr txBox="1">
            <a:spLocks noChangeArrowheads="1"/>
          </p:cNvSpPr>
          <p:nvPr/>
        </p:nvSpPr>
        <p:spPr bwMode="auto">
          <a:xfrm rot="-1927477">
            <a:off x="5997384" y="4457340"/>
            <a:ext cx="2565623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000" dirty="0">
                <a:solidFill>
                  <a:srgbClr val="339966"/>
                </a:solidFill>
                <a:effectLst/>
              </a:rPr>
              <a:t>Resultado </a:t>
            </a:r>
            <a:r>
              <a:rPr lang="pt-PT" sz="1000" dirty="0" smtClean="0">
                <a:solidFill>
                  <a:srgbClr val="339966"/>
                </a:solidFill>
                <a:effectLst/>
              </a:rPr>
              <a:t>da </a:t>
            </a:r>
            <a:r>
              <a:rPr lang="pt-PT" sz="1000" dirty="0">
                <a:solidFill>
                  <a:srgbClr val="339966"/>
                </a:solidFill>
                <a:effectLst/>
              </a:rPr>
              <a:t>operação ADIÇÃO</a:t>
            </a:r>
          </a:p>
        </p:txBody>
      </p:sp>
      <p:sp>
        <p:nvSpPr>
          <p:cNvPr id="58072" name="Line 728"/>
          <p:cNvSpPr>
            <a:spLocks noChangeShapeType="1"/>
          </p:cNvSpPr>
          <p:nvPr/>
        </p:nvSpPr>
        <p:spPr bwMode="auto">
          <a:xfrm flipV="1">
            <a:off x="5364163" y="5300663"/>
            <a:ext cx="720725" cy="217487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9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pic>
        <p:nvPicPr>
          <p:cNvPr id="42" name="Imagem 41" descr="SchoolBu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936104"/>
            <a:ext cx="1829510" cy="1916832"/>
          </a:xfrm>
          <a:prstGeom prst="rect">
            <a:avLst/>
          </a:prstGeom>
        </p:spPr>
      </p:pic>
      <p:pic>
        <p:nvPicPr>
          <p:cNvPr id="43" name="Imagem 42" descr="logo_agrup_pe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4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0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8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8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8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8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8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58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8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4 0.13634 " pathEditMode="relative" ptsTypes="AA">
                                      <p:cBhvr>
                                        <p:cTn id="73" dur="1000" fill="hold"/>
                                        <p:tgtEl>
                                          <p:spTgt spid="58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361 0.18912 " pathEditMode="relative" ptsTypes="AA">
                                      <p:cBhvr>
                                        <p:cTn id="77" dur="1000" fill="hold"/>
                                        <p:tgtEl>
                                          <p:spTgt spid="58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8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8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5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81 0.17848 " pathEditMode="relative" ptsTypes="AA">
                                      <p:cBhvr>
                                        <p:cTn id="91" dur="1000" fill="hold"/>
                                        <p:tgtEl>
                                          <p:spTgt spid="58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8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8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5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5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580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5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500"/>
                                        <p:tgtEl>
                                          <p:spTgt spid="5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580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58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500"/>
                                        <p:tgtEl>
                                          <p:spTgt spid="5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580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58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43" grpId="0" uiExpand="1" build="allAtOnce" animBg="1"/>
      <p:bldP spid="58050" grpId="0" build="p"/>
      <p:bldP spid="58051" grpId="0"/>
      <p:bldP spid="58052" grpId="0"/>
      <p:bldP spid="58054" grpId="0"/>
      <p:bldP spid="58055" grpId="0"/>
      <p:bldP spid="58056" grpId="0" build="allAtOnce"/>
      <p:bldP spid="58058" grpId="0" build="p"/>
      <p:bldP spid="58059" grpId="0"/>
      <p:bldP spid="58059" grpId="1"/>
      <p:bldP spid="58060" grpId="0"/>
      <p:bldP spid="58060" grpId="1"/>
      <p:bldP spid="58061" grpId="0" animBg="1"/>
      <p:bldP spid="58062" grpId="0"/>
      <p:bldP spid="58062" grpId="2"/>
      <p:bldP spid="58063" grpId="0"/>
      <p:bldP spid="58064" grpId="0"/>
      <p:bldP spid="58065" grpId="0"/>
      <p:bldP spid="58066" grpId="0" animBg="1"/>
      <p:bldP spid="58067" grpId="0" animBg="1"/>
      <p:bldP spid="58068" grpId="0" build="p" animBg="1"/>
      <p:bldP spid="58069" grpId="0" animBg="1"/>
      <p:bldP spid="58070" grpId="0" build="p" animBg="1"/>
      <p:bldP spid="58071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144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11" name="Text Box 75"/>
          <p:cNvSpPr txBox="1">
            <a:spLocks noChangeArrowheads="1"/>
          </p:cNvSpPr>
          <p:nvPr/>
        </p:nvSpPr>
        <p:spPr bwMode="auto">
          <a:xfrm>
            <a:off x="755650" y="1557338"/>
            <a:ext cx="2160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6 </a:t>
            </a:r>
            <a:r>
              <a:rPr lang="pt-PT" sz="1800" dirty="0">
                <a:solidFill>
                  <a:srgbClr val="006600"/>
                </a:solidFill>
                <a:effectLst/>
              </a:rPr>
              <a:t>8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 6 </a:t>
            </a:r>
            <a:r>
              <a:rPr lang="pt-PT" sz="1800" dirty="0">
                <a:solidFill>
                  <a:srgbClr val="006600"/>
                </a:solidFill>
                <a:effectLst/>
              </a:rPr>
              <a:t>+ 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9 5 </a:t>
            </a:r>
            <a:r>
              <a:rPr lang="pt-PT" sz="1800" dirty="0">
                <a:solidFill>
                  <a:srgbClr val="006600"/>
                </a:solidFill>
                <a:effectLst/>
              </a:rPr>
              <a:t>=</a:t>
            </a:r>
          </a:p>
        </p:txBody>
      </p:sp>
      <p:sp>
        <p:nvSpPr>
          <p:cNvPr id="91215" name="Text Box 79"/>
          <p:cNvSpPr txBox="1">
            <a:spLocks noChangeArrowheads="1"/>
          </p:cNvSpPr>
          <p:nvPr/>
        </p:nvSpPr>
        <p:spPr bwMode="auto">
          <a:xfrm>
            <a:off x="3419475" y="2852738"/>
            <a:ext cx="17287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2000" dirty="0">
                <a:solidFill>
                  <a:srgbClr val="006600"/>
                </a:solidFill>
                <a:effectLst/>
              </a:rPr>
              <a:t>    6 </a:t>
            </a:r>
            <a:r>
              <a:rPr lang="pt-PT" sz="2000" dirty="0" smtClean="0">
                <a:solidFill>
                  <a:srgbClr val="006600"/>
                </a:solidFill>
                <a:effectLst/>
              </a:rPr>
              <a:t>8 </a:t>
            </a:r>
            <a:r>
              <a:rPr lang="pt-PT" sz="2000" dirty="0">
                <a:solidFill>
                  <a:srgbClr val="006600"/>
                </a:solidFill>
                <a:effectLst/>
              </a:rPr>
              <a:t>6</a:t>
            </a:r>
          </a:p>
          <a:p>
            <a:endParaRPr lang="pt-PT" sz="2000" dirty="0">
              <a:solidFill>
                <a:srgbClr val="006600"/>
              </a:solidFill>
              <a:effectLst/>
            </a:endParaRPr>
          </a:p>
          <a:p>
            <a:r>
              <a:rPr lang="pt-PT" sz="2000" dirty="0">
                <a:solidFill>
                  <a:srgbClr val="006600"/>
                </a:solidFill>
                <a:effectLst/>
              </a:rPr>
              <a:t>+    </a:t>
            </a:r>
            <a:r>
              <a:rPr lang="pt-PT" sz="2000" dirty="0" smtClean="0">
                <a:solidFill>
                  <a:srgbClr val="006600"/>
                </a:solidFill>
                <a:effectLst/>
              </a:rPr>
              <a:t>9 </a:t>
            </a:r>
            <a:r>
              <a:rPr lang="pt-PT" sz="2000" dirty="0">
                <a:solidFill>
                  <a:srgbClr val="006600"/>
                </a:solidFill>
                <a:effectLst/>
              </a:rPr>
              <a:t>5</a:t>
            </a:r>
            <a:r>
              <a:rPr lang="pt-PT" sz="2000" dirty="0" smtClean="0">
                <a:solidFill>
                  <a:srgbClr val="006600"/>
                </a:solidFill>
                <a:effectLst/>
              </a:rPr>
              <a:t> </a:t>
            </a:r>
            <a:endParaRPr lang="pt-PT" sz="2000" dirty="0">
              <a:solidFill>
                <a:srgbClr val="006600"/>
              </a:solidFill>
              <a:effectLst/>
            </a:endParaRPr>
          </a:p>
        </p:txBody>
      </p:sp>
      <p:sp>
        <p:nvSpPr>
          <p:cNvPr id="91216" name="Line 80"/>
          <p:cNvSpPr>
            <a:spLocks noChangeShapeType="1"/>
          </p:cNvSpPr>
          <p:nvPr/>
        </p:nvSpPr>
        <p:spPr bwMode="auto">
          <a:xfrm>
            <a:off x="3635375" y="3860800"/>
            <a:ext cx="1439863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17" name="Line 81"/>
          <p:cNvSpPr>
            <a:spLocks noChangeShapeType="1"/>
          </p:cNvSpPr>
          <p:nvPr/>
        </p:nvSpPr>
        <p:spPr bwMode="auto">
          <a:xfrm>
            <a:off x="4716463" y="2924175"/>
            <a:ext cx="0" cy="1871663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18" name="Text Box 82"/>
          <p:cNvSpPr txBox="1">
            <a:spLocks noChangeArrowheads="1"/>
          </p:cNvSpPr>
          <p:nvPr/>
        </p:nvSpPr>
        <p:spPr bwMode="auto">
          <a:xfrm>
            <a:off x="3708400" y="4797425"/>
            <a:ext cx="20161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000">
                <a:solidFill>
                  <a:srgbClr val="CC3300"/>
                </a:solidFill>
                <a:effectLst/>
              </a:rPr>
              <a:t>ATENÇÃO</a:t>
            </a:r>
          </a:p>
          <a:p>
            <a:r>
              <a:rPr lang="pt-PT" sz="1000">
                <a:solidFill>
                  <a:srgbClr val="CC3300"/>
                </a:solidFill>
                <a:effectLst/>
              </a:rPr>
              <a:t>Unidade por baixo de unidade</a:t>
            </a:r>
          </a:p>
        </p:txBody>
      </p:sp>
      <p:sp>
        <p:nvSpPr>
          <p:cNvPr id="91219" name="Line 83"/>
          <p:cNvSpPr>
            <a:spLocks noChangeShapeType="1"/>
          </p:cNvSpPr>
          <p:nvPr/>
        </p:nvSpPr>
        <p:spPr bwMode="auto">
          <a:xfrm flipV="1">
            <a:off x="4859338" y="2924175"/>
            <a:ext cx="12255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20" name="Line 84"/>
          <p:cNvSpPr>
            <a:spLocks noChangeShapeType="1"/>
          </p:cNvSpPr>
          <p:nvPr/>
        </p:nvSpPr>
        <p:spPr bwMode="auto">
          <a:xfrm flipV="1">
            <a:off x="4787900" y="2924175"/>
            <a:ext cx="129698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21" name="Text Box 85"/>
          <p:cNvSpPr txBox="1">
            <a:spLocks noChangeArrowheads="1"/>
          </p:cNvSpPr>
          <p:nvPr/>
        </p:nvSpPr>
        <p:spPr bwMode="auto">
          <a:xfrm>
            <a:off x="6084888" y="2708275"/>
            <a:ext cx="1366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6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 </a:t>
            </a:r>
            <a:r>
              <a:rPr lang="pt-PT" sz="1800" dirty="0">
                <a:solidFill>
                  <a:srgbClr val="006600"/>
                </a:solidFill>
                <a:effectLst/>
              </a:rPr>
              <a:t>+ 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5</a:t>
            </a:r>
            <a:r>
              <a:rPr lang="pt-PT" sz="1800" dirty="0" smtClean="0">
                <a:solidFill>
                  <a:srgbClr val="003366"/>
                </a:solidFill>
                <a:effectLst/>
              </a:rPr>
              <a:t> </a:t>
            </a:r>
            <a:r>
              <a:rPr lang="pt-PT" sz="1800" dirty="0">
                <a:solidFill>
                  <a:srgbClr val="003366"/>
                </a:solidFill>
                <a:effectLst/>
              </a:rPr>
              <a:t>=</a:t>
            </a:r>
          </a:p>
        </p:txBody>
      </p:sp>
      <p:sp>
        <p:nvSpPr>
          <p:cNvPr id="91222" name="Text Box 86"/>
          <p:cNvSpPr txBox="1">
            <a:spLocks noChangeArrowheads="1"/>
          </p:cNvSpPr>
          <p:nvPr/>
        </p:nvSpPr>
        <p:spPr bwMode="auto">
          <a:xfrm>
            <a:off x="7308850" y="27082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1</a:t>
            </a:r>
          </a:p>
        </p:txBody>
      </p:sp>
      <p:sp>
        <p:nvSpPr>
          <p:cNvPr id="91223" name="Text Box 87"/>
          <p:cNvSpPr txBox="1">
            <a:spLocks noChangeArrowheads="1"/>
          </p:cNvSpPr>
          <p:nvPr/>
        </p:nvSpPr>
        <p:spPr bwMode="auto">
          <a:xfrm>
            <a:off x="7596188" y="270827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1</a:t>
            </a:r>
          </a:p>
        </p:txBody>
      </p:sp>
      <p:sp>
        <p:nvSpPr>
          <p:cNvPr id="91225" name="Line 89"/>
          <p:cNvSpPr>
            <a:spLocks noChangeShapeType="1"/>
          </p:cNvSpPr>
          <p:nvPr/>
        </p:nvSpPr>
        <p:spPr bwMode="auto">
          <a:xfrm flipH="1" flipV="1">
            <a:off x="2843213" y="2997200"/>
            <a:ext cx="158432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26" name="Line 90"/>
          <p:cNvSpPr>
            <a:spLocks noChangeShapeType="1"/>
          </p:cNvSpPr>
          <p:nvPr/>
        </p:nvSpPr>
        <p:spPr bwMode="auto">
          <a:xfrm flipH="1" flipV="1">
            <a:off x="2843213" y="2997200"/>
            <a:ext cx="144145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27" name="Line 91"/>
          <p:cNvSpPr>
            <a:spLocks noChangeShapeType="1"/>
          </p:cNvSpPr>
          <p:nvPr/>
        </p:nvSpPr>
        <p:spPr bwMode="auto">
          <a:xfrm flipH="1">
            <a:off x="2843213" y="2709863"/>
            <a:ext cx="151288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28" name="Text Box 92"/>
          <p:cNvSpPr txBox="1">
            <a:spLocks noChangeArrowheads="1"/>
          </p:cNvSpPr>
          <p:nvPr/>
        </p:nvSpPr>
        <p:spPr bwMode="auto">
          <a:xfrm>
            <a:off x="468313" y="2781300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8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 </a:t>
            </a:r>
            <a:r>
              <a:rPr lang="pt-PT" sz="1800" dirty="0">
                <a:solidFill>
                  <a:srgbClr val="006600"/>
                </a:solidFill>
                <a:effectLst/>
              </a:rPr>
              <a:t>+ </a:t>
            </a:r>
            <a:r>
              <a:rPr lang="pt-PT" sz="1800" dirty="0" smtClean="0">
                <a:solidFill>
                  <a:srgbClr val="006600"/>
                </a:solidFill>
                <a:effectLst/>
              </a:rPr>
              <a:t>9</a:t>
            </a:r>
            <a:r>
              <a:rPr lang="pt-PT" sz="1800" dirty="0" smtClean="0">
                <a:solidFill>
                  <a:srgbClr val="003366"/>
                </a:solidFill>
                <a:effectLst/>
              </a:rPr>
              <a:t> </a:t>
            </a:r>
            <a:r>
              <a:rPr lang="pt-PT" sz="1800" dirty="0">
                <a:solidFill>
                  <a:srgbClr val="003366"/>
                </a:solidFill>
                <a:effectLst/>
              </a:rPr>
              <a:t>+ 1 = </a:t>
            </a:r>
          </a:p>
        </p:txBody>
      </p:sp>
      <p:sp>
        <p:nvSpPr>
          <p:cNvPr id="91229" name="Text Box 93"/>
          <p:cNvSpPr txBox="1">
            <a:spLocks noChangeArrowheads="1"/>
          </p:cNvSpPr>
          <p:nvPr/>
        </p:nvSpPr>
        <p:spPr bwMode="auto">
          <a:xfrm>
            <a:off x="2051050" y="27813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1</a:t>
            </a:r>
          </a:p>
        </p:txBody>
      </p:sp>
      <p:sp>
        <p:nvSpPr>
          <p:cNvPr id="91230" name="Text Box 94"/>
          <p:cNvSpPr txBox="1">
            <a:spLocks noChangeArrowheads="1"/>
          </p:cNvSpPr>
          <p:nvPr/>
        </p:nvSpPr>
        <p:spPr bwMode="auto">
          <a:xfrm>
            <a:off x="2268538" y="27813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8</a:t>
            </a:r>
          </a:p>
        </p:txBody>
      </p:sp>
      <p:sp>
        <p:nvSpPr>
          <p:cNvPr id="91231" name="Line 95"/>
          <p:cNvSpPr>
            <a:spLocks noChangeShapeType="1"/>
          </p:cNvSpPr>
          <p:nvPr/>
        </p:nvSpPr>
        <p:spPr bwMode="auto">
          <a:xfrm flipH="1">
            <a:off x="2339975" y="3141663"/>
            <a:ext cx="172720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32" name="Line 96"/>
          <p:cNvSpPr>
            <a:spLocks noChangeShapeType="1"/>
          </p:cNvSpPr>
          <p:nvPr/>
        </p:nvSpPr>
        <p:spPr bwMode="auto">
          <a:xfrm flipH="1">
            <a:off x="2339975" y="2708275"/>
            <a:ext cx="1800225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1233" name="Text Box 97"/>
          <p:cNvSpPr txBox="1">
            <a:spLocks noChangeArrowheads="1"/>
          </p:cNvSpPr>
          <p:nvPr/>
        </p:nvSpPr>
        <p:spPr bwMode="auto">
          <a:xfrm>
            <a:off x="684213" y="4076700"/>
            <a:ext cx="1223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6 </a:t>
            </a:r>
            <a:r>
              <a:rPr lang="pt-PT" sz="1800">
                <a:solidFill>
                  <a:srgbClr val="003366"/>
                </a:solidFill>
                <a:effectLst/>
              </a:rPr>
              <a:t>+ 1 = </a:t>
            </a:r>
          </a:p>
        </p:txBody>
      </p:sp>
      <p:sp>
        <p:nvSpPr>
          <p:cNvPr id="91234" name="Text Box 98"/>
          <p:cNvSpPr txBox="1">
            <a:spLocks noChangeArrowheads="1"/>
          </p:cNvSpPr>
          <p:nvPr/>
        </p:nvSpPr>
        <p:spPr bwMode="auto">
          <a:xfrm>
            <a:off x="1835150" y="4076700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7</a:t>
            </a:r>
          </a:p>
        </p:txBody>
      </p:sp>
      <p:sp>
        <p:nvSpPr>
          <p:cNvPr id="91235" name="Text Box 99"/>
          <p:cNvSpPr txBox="1">
            <a:spLocks noChangeArrowheads="1"/>
          </p:cNvSpPr>
          <p:nvPr/>
        </p:nvSpPr>
        <p:spPr bwMode="auto">
          <a:xfrm>
            <a:off x="2555875" y="1557338"/>
            <a:ext cx="1079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3366"/>
                </a:solidFill>
                <a:effectLst/>
              </a:rPr>
              <a:t>7 8 1</a:t>
            </a:r>
          </a:p>
        </p:txBody>
      </p:sp>
      <p:sp>
        <p:nvSpPr>
          <p:cNvPr id="34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5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7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8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5759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Algoritmo da Adição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pic>
        <p:nvPicPr>
          <p:cNvPr id="40" name="Imagem 39" descr="logo_agrup_peq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2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9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9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9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91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91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9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9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9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33455 0.1812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1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0" y="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23 L -0.32673 -0.0289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91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00" y="-1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91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91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9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9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9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9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0.21649 0.17291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91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21667 -0.03727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91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-190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91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91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91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91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9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9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9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9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23247 -0.01597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91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00" y="-800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91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91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91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91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91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1" grpId="0"/>
      <p:bldP spid="91215" grpId="0"/>
      <p:bldP spid="91216" grpId="0" animBg="1"/>
      <p:bldP spid="91217" grpId="0" animBg="1"/>
      <p:bldP spid="91217" grpId="1" animBg="1"/>
      <p:bldP spid="91218" grpId="0"/>
      <p:bldP spid="91218" grpId="1"/>
      <p:bldP spid="91219" grpId="0" animBg="1"/>
      <p:bldP spid="91219" grpId="1" animBg="1"/>
      <p:bldP spid="91220" grpId="0" animBg="1"/>
      <p:bldP spid="91220" grpId="1" animBg="1"/>
      <p:bldP spid="91221" grpId="0"/>
      <p:bldP spid="91221" grpId="1"/>
      <p:bldP spid="91222" grpId="0"/>
      <p:bldP spid="91222" grpId="1"/>
      <p:bldP spid="91223" grpId="0"/>
      <p:bldP spid="91223" grpId="1"/>
      <p:bldP spid="91225" grpId="0" animBg="1"/>
      <p:bldP spid="91225" grpId="1" animBg="1"/>
      <p:bldP spid="91226" grpId="0" animBg="1"/>
      <p:bldP spid="91226" grpId="1" animBg="1"/>
      <p:bldP spid="91227" grpId="0" animBg="1"/>
      <p:bldP spid="91227" grpId="1" animBg="1"/>
      <p:bldP spid="91228" grpId="0"/>
      <p:bldP spid="91228" grpId="1"/>
      <p:bldP spid="91229" grpId="0"/>
      <p:bldP spid="91229" grpId="1"/>
      <p:bldP spid="91230" grpId="0"/>
      <p:bldP spid="91230" grpId="1"/>
      <p:bldP spid="91231" grpId="0" animBg="1"/>
      <p:bldP spid="91231" grpId="1" animBg="1"/>
      <p:bldP spid="91232" grpId="0" animBg="1"/>
      <p:bldP spid="91232" grpId="1" animBg="1"/>
      <p:bldP spid="91233" grpId="0"/>
      <p:bldP spid="91233" grpId="1"/>
      <p:bldP spid="91234" grpId="1"/>
      <p:bldP spid="91234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69" name="Text Box 13"/>
          <p:cNvSpPr txBox="1">
            <a:spLocks noChangeArrowheads="1"/>
          </p:cNvSpPr>
          <p:nvPr/>
        </p:nvSpPr>
        <p:spPr bwMode="auto">
          <a:xfrm>
            <a:off x="755650" y="1557338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6 9,5 + 8,4 6 =</a:t>
            </a:r>
          </a:p>
        </p:txBody>
      </p:sp>
      <p:sp>
        <p:nvSpPr>
          <p:cNvPr id="96290" name="Text Box 34"/>
          <p:cNvSpPr txBox="1">
            <a:spLocks noChangeArrowheads="1"/>
          </p:cNvSpPr>
          <p:nvPr/>
        </p:nvSpPr>
        <p:spPr bwMode="auto">
          <a:xfrm>
            <a:off x="3059113" y="2636838"/>
            <a:ext cx="27368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6  9 , 5</a:t>
            </a:r>
          </a:p>
          <a:p>
            <a:endParaRPr lang="pt-PT" sz="1000">
              <a:solidFill>
                <a:srgbClr val="006600"/>
              </a:solidFill>
              <a:effectLst/>
            </a:endParaRPr>
          </a:p>
          <a:p>
            <a:r>
              <a:rPr lang="pt-PT" sz="1800">
                <a:solidFill>
                  <a:srgbClr val="006600"/>
                </a:solidFill>
                <a:effectLst/>
              </a:rPr>
              <a:t>+     8 , 4 6 </a:t>
            </a:r>
          </a:p>
        </p:txBody>
      </p:sp>
      <p:sp>
        <p:nvSpPr>
          <p:cNvPr id="96291" name="Line 35"/>
          <p:cNvSpPr>
            <a:spLocks noChangeShapeType="1"/>
          </p:cNvSpPr>
          <p:nvPr/>
        </p:nvSpPr>
        <p:spPr bwMode="auto">
          <a:xfrm>
            <a:off x="3419475" y="3429000"/>
            <a:ext cx="2016125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92" name="Line 36"/>
          <p:cNvSpPr>
            <a:spLocks noChangeShapeType="1"/>
          </p:cNvSpPr>
          <p:nvPr/>
        </p:nvSpPr>
        <p:spPr bwMode="auto">
          <a:xfrm>
            <a:off x="4572000" y="2492375"/>
            <a:ext cx="0" cy="187325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93" name="Text Box 37"/>
          <p:cNvSpPr txBox="1">
            <a:spLocks noChangeArrowheads="1"/>
          </p:cNvSpPr>
          <p:nvPr/>
        </p:nvSpPr>
        <p:spPr bwMode="auto">
          <a:xfrm>
            <a:off x="3276600" y="4365625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200">
                <a:solidFill>
                  <a:srgbClr val="CC3300"/>
                </a:solidFill>
                <a:effectLst/>
              </a:rPr>
              <a:t>ATENÇÃO</a:t>
            </a:r>
          </a:p>
          <a:p>
            <a:r>
              <a:rPr lang="pt-PT" sz="1200">
                <a:solidFill>
                  <a:srgbClr val="CC3300"/>
                </a:solidFill>
                <a:effectLst/>
              </a:rPr>
              <a:t>Vírgula por baixo de vírgula</a:t>
            </a:r>
          </a:p>
        </p:txBody>
      </p:sp>
      <p:sp>
        <p:nvSpPr>
          <p:cNvPr id="96294" name="Line 38"/>
          <p:cNvSpPr>
            <a:spLocks noChangeShapeType="1"/>
          </p:cNvSpPr>
          <p:nvPr/>
        </p:nvSpPr>
        <p:spPr bwMode="auto">
          <a:xfrm>
            <a:off x="5076825" y="3357563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95" name="Text Box 39"/>
          <p:cNvSpPr txBox="1">
            <a:spLocks noChangeArrowheads="1"/>
          </p:cNvSpPr>
          <p:nvPr/>
        </p:nvSpPr>
        <p:spPr bwMode="auto">
          <a:xfrm>
            <a:off x="4859338" y="353695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6</a:t>
            </a:r>
          </a:p>
        </p:txBody>
      </p:sp>
      <p:sp>
        <p:nvSpPr>
          <p:cNvPr id="96296" name="Line 40"/>
          <p:cNvSpPr>
            <a:spLocks noChangeShapeType="1"/>
          </p:cNvSpPr>
          <p:nvPr/>
        </p:nvSpPr>
        <p:spPr bwMode="auto">
          <a:xfrm flipV="1">
            <a:off x="4932363" y="2492375"/>
            <a:ext cx="16557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97" name="Line 41"/>
          <p:cNvSpPr>
            <a:spLocks noChangeShapeType="1"/>
          </p:cNvSpPr>
          <p:nvPr/>
        </p:nvSpPr>
        <p:spPr bwMode="auto">
          <a:xfrm flipV="1">
            <a:off x="4859338" y="2492375"/>
            <a:ext cx="17287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298" name="Text Box 42"/>
          <p:cNvSpPr txBox="1">
            <a:spLocks noChangeArrowheads="1"/>
          </p:cNvSpPr>
          <p:nvPr/>
        </p:nvSpPr>
        <p:spPr bwMode="auto">
          <a:xfrm>
            <a:off x="6516688" y="2276475"/>
            <a:ext cx="1223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5 + 4 =</a:t>
            </a:r>
          </a:p>
        </p:txBody>
      </p:sp>
      <p:sp>
        <p:nvSpPr>
          <p:cNvPr id="96299" name="Text Box 43"/>
          <p:cNvSpPr txBox="1">
            <a:spLocks noChangeArrowheads="1"/>
          </p:cNvSpPr>
          <p:nvPr/>
        </p:nvSpPr>
        <p:spPr bwMode="auto">
          <a:xfrm>
            <a:off x="7596188" y="227647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9</a:t>
            </a:r>
          </a:p>
        </p:txBody>
      </p:sp>
      <p:sp>
        <p:nvSpPr>
          <p:cNvPr id="96300" name="Line 44"/>
          <p:cNvSpPr>
            <a:spLocks noChangeShapeType="1"/>
          </p:cNvSpPr>
          <p:nvPr/>
        </p:nvSpPr>
        <p:spPr bwMode="auto">
          <a:xfrm flipH="1">
            <a:off x="2484438" y="2852738"/>
            <a:ext cx="180022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301" name="Line 45"/>
          <p:cNvSpPr>
            <a:spLocks noChangeShapeType="1"/>
          </p:cNvSpPr>
          <p:nvPr/>
        </p:nvSpPr>
        <p:spPr bwMode="auto">
          <a:xfrm flipH="1" flipV="1">
            <a:off x="2484438" y="3213100"/>
            <a:ext cx="18002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302" name="Text Box 46"/>
          <p:cNvSpPr txBox="1">
            <a:spLocks noChangeArrowheads="1"/>
          </p:cNvSpPr>
          <p:nvPr/>
        </p:nvSpPr>
        <p:spPr bwMode="auto">
          <a:xfrm>
            <a:off x="611188" y="2997200"/>
            <a:ext cx="1223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9 + 8 =</a:t>
            </a:r>
          </a:p>
        </p:txBody>
      </p:sp>
      <p:sp>
        <p:nvSpPr>
          <p:cNvPr id="96303" name="Text Box 47"/>
          <p:cNvSpPr txBox="1">
            <a:spLocks noChangeArrowheads="1"/>
          </p:cNvSpPr>
          <p:nvPr/>
        </p:nvSpPr>
        <p:spPr bwMode="auto">
          <a:xfrm>
            <a:off x="1692275" y="299720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1</a:t>
            </a:r>
          </a:p>
        </p:txBody>
      </p:sp>
      <p:sp>
        <p:nvSpPr>
          <p:cNvPr id="96304" name="Text Box 48"/>
          <p:cNvSpPr txBox="1">
            <a:spLocks noChangeArrowheads="1"/>
          </p:cNvSpPr>
          <p:nvPr/>
        </p:nvSpPr>
        <p:spPr bwMode="auto">
          <a:xfrm>
            <a:off x="1979613" y="29972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7</a:t>
            </a:r>
          </a:p>
        </p:txBody>
      </p:sp>
      <p:sp>
        <p:nvSpPr>
          <p:cNvPr id="96305" name="Line 49"/>
          <p:cNvSpPr>
            <a:spLocks noChangeShapeType="1"/>
          </p:cNvSpPr>
          <p:nvPr/>
        </p:nvSpPr>
        <p:spPr bwMode="auto">
          <a:xfrm flipH="1">
            <a:off x="2124075" y="2924175"/>
            <a:ext cx="1871663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306" name="Line 50"/>
          <p:cNvSpPr>
            <a:spLocks noChangeShapeType="1"/>
          </p:cNvSpPr>
          <p:nvPr/>
        </p:nvSpPr>
        <p:spPr bwMode="auto">
          <a:xfrm flipH="1">
            <a:off x="2124075" y="2492375"/>
            <a:ext cx="1871663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307" name="Text Box 51"/>
          <p:cNvSpPr txBox="1">
            <a:spLocks noChangeArrowheads="1"/>
          </p:cNvSpPr>
          <p:nvPr/>
        </p:nvSpPr>
        <p:spPr bwMode="auto">
          <a:xfrm>
            <a:off x="611188" y="465296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6 + 1 =</a:t>
            </a:r>
          </a:p>
        </p:txBody>
      </p:sp>
      <p:sp>
        <p:nvSpPr>
          <p:cNvPr id="96308" name="Text Box 52"/>
          <p:cNvSpPr txBox="1">
            <a:spLocks noChangeArrowheads="1"/>
          </p:cNvSpPr>
          <p:nvPr/>
        </p:nvSpPr>
        <p:spPr bwMode="auto">
          <a:xfrm>
            <a:off x="1692275" y="46529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7</a:t>
            </a:r>
          </a:p>
        </p:txBody>
      </p:sp>
      <p:sp>
        <p:nvSpPr>
          <p:cNvPr id="96309" name="Line 53"/>
          <p:cNvSpPr>
            <a:spLocks noChangeShapeType="1"/>
          </p:cNvSpPr>
          <p:nvPr/>
        </p:nvSpPr>
        <p:spPr bwMode="auto">
          <a:xfrm>
            <a:off x="4572000" y="2852738"/>
            <a:ext cx="0" cy="64770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6310" name="Text Box 54"/>
          <p:cNvSpPr txBox="1">
            <a:spLocks noChangeArrowheads="1"/>
          </p:cNvSpPr>
          <p:nvPr/>
        </p:nvSpPr>
        <p:spPr bwMode="auto">
          <a:xfrm>
            <a:off x="4356100" y="35004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,</a:t>
            </a:r>
          </a:p>
        </p:txBody>
      </p:sp>
      <p:sp>
        <p:nvSpPr>
          <p:cNvPr id="96311" name="Text Box 55"/>
          <p:cNvSpPr txBox="1">
            <a:spLocks noChangeArrowheads="1"/>
          </p:cNvSpPr>
          <p:nvPr/>
        </p:nvSpPr>
        <p:spPr bwMode="auto">
          <a:xfrm>
            <a:off x="2916238" y="1557338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660066"/>
                </a:solidFill>
                <a:effectLst/>
              </a:rPr>
              <a:t>7 7,9 6</a:t>
            </a:r>
          </a:p>
        </p:txBody>
      </p:sp>
      <p:sp>
        <p:nvSpPr>
          <p:cNvPr id="40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1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2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3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6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5759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Algoritmo da Adição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pic>
        <p:nvPicPr>
          <p:cNvPr id="39" name="Imagem 38" descr="logo_agrup_peq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4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9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96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96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0" dur="500"/>
                                        <p:tgtEl>
                                          <p:spTgt spid="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9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9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-0.33455 0.1833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96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0" y="92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96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96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96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96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96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96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96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0.24028 0.07824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96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0" y="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83 -0.10509 " pathEditMode="relative" ptsTypes="AA">
                                      <p:cBhvr>
                                        <p:cTn id="111" dur="2000" fill="hold"/>
                                        <p:tgtEl>
                                          <p:spTgt spid="96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96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96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96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9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8" dur="500"/>
                                        <p:tgtEl>
                                          <p:spTgt spid="96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9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8" dur="500"/>
                                        <p:tgtEl>
                                          <p:spTgt spid="9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0.23611 -0.16319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96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-8200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96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96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96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6" dur="500"/>
                                        <p:tgtEl>
                                          <p:spTgt spid="9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96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96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96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9" grpId="0"/>
      <p:bldP spid="96290" grpId="0"/>
      <p:bldP spid="96291" grpId="0" animBg="1"/>
      <p:bldP spid="96292" grpId="0" animBg="1"/>
      <p:bldP spid="96292" grpId="1" animBg="1"/>
      <p:bldP spid="96293" grpId="0"/>
      <p:bldP spid="96293" grpId="2"/>
      <p:bldP spid="96294" grpId="0" animBg="1"/>
      <p:bldP spid="96294" grpId="1" animBg="1"/>
      <p:bldP spid="96295" grpId="0"/>
      <p:bldP spid="96296" grpId="0" animBg="1"/>
      <p:bldP spid="96296" grpId="1" animBg="1"/>
      <p:bldP spid="96297" grpId="0" animBg="1"/>
      <p:bldP spid="96297" grpId="1" animBg="1"/>
      <p:bldP spid="96298" grpId="0"/>
      <p:bldP spid="96298" grpId="1"/>
      <p:bldP spid="96299" grpId="0"/>
      <p:bldP spid="96299" grpId="1"/>
      <p:bldP spid="96300" grpId="0" animBg="1"/>
      <p:bldP spid="96300" grpId="1" animBg="1"/>
      <p:bldP spid="96301" grpId="0" animBg="1"/>
      <p:bldP spid="96301" grpId="1" animBg="1"/>
      <p:bldP spid="96302" grpId="0"/>
      <p:bldP spid="96302" grpId="1"/>
      <p:bldP spid="96303" grpId="0"/>
      <p:bldP spid="96303" grpId="1"/>
      <p:bldP spid="96304" grpId="0"/>
      <p:bldP spid="96304" grpId="2"/>
      <p:bldP spid="96305" grpId="0" animBg="1"/>
      <p:bldP spid="96305" grpId="1" animBg="1"/>
      <p:bldP spid="96306" grpId="0" animBg="1"/>
      <p:bldP spid="96306" grpId="1" animBg="1"/>
      <p:bldP spid="96307" grpId="0"/>
      <p:bldP spid="96307" grpId="1"/>
      <p:bldP spid="96308" grpId="0"/>
      <p:bldP spid="96308" grpId="1"/>
      <p:bldP spid="96309" grpId="0" animBg="1"/>
      <p:bldP spid="96309" grpId="1" animBg="1"/>
      <p:bldP spid="963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311" name="Text Box 31"/>
          <p:cNvSpPr txBox="1">
            <a:spLocks noChangeArrowheads="1"/>
          </p:cNvSpPr>
          <p:nvPr/>
        </p:nvSpPr>
        <p:spPr bwMode="auto">
          <a:xfrm>
            <a:off x="5440847" y="3068960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+</a:t>
            </a:r>
          </a:p>
        </p:txBody>
      </p:sp>
      <p:sp>
        <p:nvSpPr>
          <p:cNvPr id="97317" name="Text Box 37"/>
          <p:cNvSpPr txBox="1">
            <a:spLocks noChangeArrowheads="1"/>
          </p:cNvSpPr>
          <p:nvPr/>
        </p:nvSpPr>
        <p:spPr bwMode="auto">
          <a:xfrm>
            <a:off x="4932041" y="3068960"/>
            <a:ext cx="5760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18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97319" name="Text Box 39"/>
          <p:cNvSpPr txBox="1">
            <a:spLocks noChangeArrowheads="1"/>
          </p:cNvSpPr>
          <p:nvPr/>
        </p:nvSpPr>
        <p:spPr bwMode="auto">
          <a:xfrm>
            <a:off x="5652120" y="3068960"/>
            <a:ext cx="576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12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97320" name="Text Box 40"/>
          <p:cNvSpPr txBox="1">
            <a:spLocks noChangeArrowheads="1"/>
          </p:cNvSpPr>
          <p:nvPr/>
        </p:nvSpPr>
        <p:spPr bwMode="auto">
          <a:xfrm>
            <a:off x="6448910" y="3068960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30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97321" name="Text Box 41"/>
          <p:cNvSpPr txBox="1">
            <a:spLocks noChangeArrowheads="1"/>
          </p:cNvSpPr>
          <p:nvPr/>
        </p:nvSpPr>
        <p:spPr bwMode="auto">
          <a:xfrm>
            <a:off x="6161572" y="3068960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=</a:t>
            </a:r>
          </a:p>
        </p:txBody>
      </p:sp>
      <p:sp>
        <p:nvSpPr>
          <p:cNvPr id="97323" name="Text Box 43"/>
          <p:cNvSpPr txBox="1">
            <a:spLocks noChangeArrowheads="1"/>
          </p:cNvSpPr>
          <p:nvPr/>
        </p:nvSpPr>
        <p:spPr bwMode="auto">
          <a:xfrm>
            <a:off x="5508525" y="4077072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+</a:t>
            </a:r>
          </a:p>
        </p:txBody>
      </p:sp>
      <p:sp>
        <p:nvSpPr>
          <p:cNvPr id="97324" name="Text Box 44"/>
          <p:cNvSpPr txBox="1">
            <a:spLocks noChangeArrowheads="1"/>
          </p:cNvSpPr>
          <p:nvPr/>
        </p:nvSpPr>
        <p:spPr bwMode="auto">
          <a:xfrm>
            <a:off x="5652120" y="3068960"/>
            <a:ext cx="576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12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97325" name="Text Box 45"/>
          <p:cNvSpPr txBox="1">
            <a:spLocks noChangeArrowheads="1"/>
          </p:cNvSpPr>
          <p:nvPr/>
        </p:nvSpPr>
        <p:spPr bwMode="auto">
          <a:xfrm>
            <a:off x="6229250" y="4077072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=</a:t>
            </a:r>
          </a:p>
        </p:txBody>
      </p:sp>
      <p:sp>
        <p:nvSpPr>
          <p:cNvPr id="97326" name="Text Box 46"/>
          <p:cNvSpPr txBox="1">
            <a:spLocks noChangeArrowheads="1"/>
          </p:cNvSpPr>
          <p:nvPr/>
        </p:nvSpPr>
        <p:spPr bwMode="auto">
          <a:xfrm>
            <a:off x="6516588" y="4077072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30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97328" name="AutoShape 48"/>
          <p:cNvSpPr>
            <a:spLocks noChangeArrowheads="1"/>
          </p:cNvSpPr>
          <p:nvPr/>
        </p:nvSpPr>
        <p:spPr bwMode="auto">
          <a:xfrm rot="5400000">
            <a:off x="5395263" y="4837985"/>
            <a:ext cx="720145" cy="350447"/>
          </a:xfrm>
          <a:prstGeom prst="rightArrow">
            <a:avLst>
              <a:gd name="adj1" fmla="val 50000"/>
              <a:gd name="adj2" fmla="val 72794"/>
            </a:avLst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rgbClr val="C00000"/>
              </a:solidFill>
            </a:endParaRPr>
          </a:p>
        </p:txBody>
      </p:sp>
      <p:sp>
        <p:nvSpPr>
          <p:cNvPr id="97329" name="Text Box 49"/>
          <p:cNvSpPr txBox="1">
            <a:spLocks noChangeArrowheads="1"/>
          </p:cNvSpPr>
          <p:nvPr/>
        </p:nvSpPr>
        <p:spPr bwMode="auto">
          <a:xfrm>
            <a:off x="1115616" y="5498648"/>
            <a:ext cx="6120680" cy="73866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400" dirty="0">
                <a:solidFill>
                  <a:srgbClr val="FFFF6D"/>
                </a:solidFill>
                <a:effectLst/>
              </a:rPr>
              <a:t>A soma não se altera se trocarmos a ordem das parcelas</a:t>
            </a:r>
          </a:p>
          <a:p>
            <a:endParaRPr lang="pt-PT" sz="1400" dirty="0">
              <a:solidFill>
                <a:srgbClr val="CC3300"/>
              </a:solidFill>
              <a:effectLst/>
            </a:endParaRPr>
          </a:p>
          <a:p>
            <a:r>
              <a:rPr lang="pt-PT" sz="1400" dirty="0">
                <a:solidFill>
                  <a:schemeClr val="tx1"/>
                </a:solidFill>
                <a:effectLst/>
              </a:rPr>
              <a:t>PROPRIEDADE COMUTATIVA DA ADIÇÃO</a:t>
            </a:r>
          </a:p>
        </p:txBody>
      </p:sp>
      <p:sp>
        <p:nvSpPr>
          <p:cNvPr id="37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8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9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57594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Propriedades da adição - COMUTATIVA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sp>
        <p:nvSpPr>
          <p:cNvPr id="45" name="Text Box 699"/>
          <p:cNvSpPr txBox="1">
            <a:spLocks noChangeArrowheads="1"/>
          </p:cNvSpPr>
          <p:nvPr/>
        </p:nvSpPr>
        <p:spPr bwMode="auto">
          <a:xfrm>
            <a:off x="827757" y="1179909"/>
            <a:ext cx="6264523" cy="18158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No Parque Biológico o Luís e a Joana estiveram a observar a chegada de algumas aves migratórias. Na primeira hora contaram 18 e na segunda hora contaram 12. Quantas aves contaram na totalidade?</a:t>
            </a:r>
            <a:endParaRPr lang="pt-PT" sz="1400" b="0" dirty="0">
              <a:solidFill>
                <a:schemeClr val="tx1"/>
              </a:solidFill>
              <a:effectLst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Chamada em forma de nuvem 26"/>
          <p:cNvSpPr/>
          <p:nvPr/>
        </p:nvSpPr>
        <p:spPr>
          <a:xfrm>
            <a:off x="1619672" y="2780928"/>
            <a:ext cx="2736304" cy="792088"/>
          </a:xfrm>
          <a:prstGeom prst="cloudCallout">
            <a:avLst>
              <a:gd name="adj1" fmla="val -70105"/>
              <a:gd name="adj2" fmla="val -32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PT" sz="1600" dirty="0" smtClean="0">
                <a:solidFill>
                  <a:schemeClr val="tx2"/>
                </a:solidFill>
                <a:effectLst/>
              </a:rPr>
              <a:t>A Joana calculou: </a:t>
            </a:r>
            <a:endParaRPr lang="pt-PT" sz="1600" dirty="0">
              <a:solidFill>
                <a:schemeClr val="tx2"/>
              </a:solidFill>
              <a:effectLst/>
            </a:endParaRPr>
          </a:p>
        </p:txBody>
      </p:sp>
      <p:sp>
        <p:nvSpPr>
          <p:cNvPr id="28" name="Chamada em forma de nuvem 27"/>
          <p:cNvSpPr/>
          <p:nvPr/>
        </p:nvSpPr>
        <p:spPr>
          <a:xfrm>
            <a:off x="1979712" y="3717032"/>
            <a:ext cx="2736304" cy="792088"/>
          </a:xfrm>
          <a:prstGeom prst="cloudCallout">
            <a:avLst>
              <a:gd name="adj1" fmla="val -63888"/>
              <a:gd name="adj2" fmla="val -918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PT" sz="1600" dirty="0" smtClean="0">
                <a:solidFill>
                  <a:schemeClr val="tx2"/>
                </a:solidFill>
                <a:effectLst/>
              </a:rPr>
              <a:t>O Luís calculou:</a:t>
            </a:r>
            <a:r>
              <a:rPr lang="pt-PT" sz="1600" dirty="0" smtClean="0">
                <a:solidFill>
                  <a:schemeClr val="tx2"/>
                </a:solidFill>
              </a:rPr>
              <a:t> </a:t>
            </a:r>
            <a:endParaRPr lang="pt-PT" sz="1600" dirty="0">
              <a:solidFill>
                <a:schemeClr val="tx2"/>
              </a:solidFill>
            </a:endParaRPr>
          </a:p>
        </p:txBody>
      </p:sp>
      <p:pic>
        <p:nvPicPr>
          <p:cNvPr id="2" name="Picture 2" descr="C:\Users\Susana\Desktop\bird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446213"/>
            <a:ext cx="1495425" cy="1190625"/>
          </a:xfrm>
          <a:prstGeom prst="rect">
            <a:avLst/>
          </a:prstGeom>
          <a:noFill/>
        </p:spPr>
      </p:pic>
      <p:pic>
        <p:nvPicPr>
          <p:cNvPr id="1027" name="Picture 3" descr="C:\Users\Susana\Desktop\menin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140968"/>
            <a:ext cx="1038225" cy="1828800"/>
          </a:xfrm>
          <a:prstGeom prst="rect">
            <a:avLst/>
          </a:prstGeom>
          <a:noFill/>
        </p:spPr>
      </p:pic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4932040" y="3068960"/>
            <a:ext cx="576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18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pic>
        <p:nvPicPr>
          <p:cNvPr id="36" name="Imagem 35" descr="logo_agrup_peq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4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6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9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9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9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-0.07066 0.1516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97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0" y="7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9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7882 0.1516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7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0"/>
                            </p:stCondLst>
                            <p:childTnLst>
                              <p:par>
                                <p:cTn id="8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9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9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97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973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97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973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11" grpId="0"/>
      <p:bldP spid="97317" grpId="0"/>
      <p:bldP spid="97319" grpId="0"/>
      <p:bldP spid="97320" grpId="0"/>
      <p:bldP spid="97321" grpId="0"/>
      <p:bldP spid="97323" grpId="0"/>
      <p:bldP spid="97324" grpId="0"/>
      <p:bldP spid="97324" grpId="1"/>
      <p:bldP spid="97325" grpId="0"/>
      <p:bldP spid="97326" grpId="0"/>
      <p:bldP spid="97328" grpId="0" animBg="1"/>
      <p:bldP spid="97329" grpId="0" uiExpand="1" build="p" animBg="1"/>
      <p:bldP spid="45" grpId="0" build="allAtOnce" animBg="1"/>
      <p:bldP spid="27" grpId="1" animBg="1"/>
      <p:bldP spid="27" grpId="2" animBg="1"/>
      <p:bldP spid="28" grpId="1" animBg="1"/>
      <p:bldP spid="28" grpId="2" animBg="1"/>
      <p:bldP spid="34" grpId="0"/>
      <p:bldP spid="3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7289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7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8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39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74156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Propriedades da adição – ELEMENTO NEUTRO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sp>
        <p:nvSpPr>
          <p:cNvPr id="45" name="Text Box 699"/>
          <p:cNvSpPr txBox="1">
            <a:spLocks noChangeArrowheads="1"/>
          </p:cNvSpPr>
          <p:nvPr/>
        </p:nvSpPr>
        <p:spPr bwMode="auto">
          <a:xfrm>
            <a:off x="2555776" y="1268760"/>
            <a:ext cx="5832475" cy="13849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O  Joaquim e o António foram à pesca. O Joaquim pescou 9  robalos e o António, sem sorte, não conseguiu pescar nada.</a:t>
            </a:r>
          </a:p>
          <a:p>
            <a:pPr algn="just">
              <a:lnSpc>
                <a:spcPct val="200000"/>
              </a:lnSpc>
            </a:pPr>
            <a:r>
              <a:rPr lang="pt-PT" sz="1400" b="0" dirty="0" smtClean="0">
                <a:solidFill>
                  <a:schemeClr val="tx1"/>
                </a:solidFill>
                <a:effectLst/>
                <a:ea typeface="Verdana" pitchFamily="34" charset="0"/>
                <a:cs typeface="Verdana" pitchFamily="34" charset="0"/>
              </a:rPr>
              <a:t>Quantos peixes pescaram os dois amigos?</a:t>
            </a:r>
            <a:endParaRPr lang="pt-PT" sz="1400" b="0" dirty="0">
              <a:solidFill>
                <a:schemeClr val="tx1"/>
              </a:solidFill>
              <a:effectLst/>
              <a:ea typeface="Verdana" pitchFamily="34" charset="0"/>
              <a:cs typeface="Verdana" pitchFamily="34" charset="0"/>
            </a:endParaRP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4068266" y="2856111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+</a:t>
            </a:r>
          </a:p>
        </p:txBody>
      </p:sp>
      <p:sp>
        <p:nvSpPr>
          <p:cNvPr id="28" name="Text Box 51"/>
          <p:cNvSpPr txBox="1">
            <a:spLocks noChangeArrowheads="1"/>
          </p:cNvSpPr>
          <p:nvPr/>
        </p:nvSpPr>
        <p:spPr bwMode="auto">
          <a:xfrm>
            <a:off x="3707904" y="2856111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9</a:t>
            </a:r>
          </a:p>
        </p:txBody>
      </p:sp>
      <p:sp>
        <p:nvSpPr>
          <p:cNvPr id="29" name="Text Box 52"/>
          <p:cNvSpPr txBox="1">
            <a:spLocks noChangeArrowheads="1"/>
          </p:cNvSpPr>
          <p:nvPr/>
        </p:nvSpPr>
        <p:spPr bwMode="auto">
          <a:xfrm>
            <a:off x="4428629" y="2856111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0</a:t>
            </a:r>
          </a:p>
        </p:txBody>
      </p:sp>
      <p:sp>
        <p:nvSpPr>
          <p:cNvPr id="30" name="Text Box 53"/>
          <p:cNvSpPr txBox="1">
            <a:spLocks noChangeArrowheads="1"/>
          </p:cNvSpPr>
          <p:nvPr/>
        </p:nvSpPr>
        <p:spPr bwMode="auto">
          <a:xfrm>
            <a:off x="5076329" y="2856111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>
                <a:solidFill>
                  <a:srgbClr val="006600"/>
                </a:solidFill>
                <a:effectLst/>
              </a:rPr>
              <a:t>9</a:t>
            </a:r>
          </a:p>
        </p:txBody>
      </p:sp>
      <p:sp>
        <p:nvSpPr>
          <p:cNvPr id="31" name="Text Box 54"/>
          <p:cNvSpPr txBox="1">
            <a:spLocks noChangeArrowheads="1"/>
          </p:cNvSpPr>
          <p:nvPr/>
        </p:nvSpPr>
        <p:spPr bwMode="auto">
          <a:xfrm>
            <a:off x="4788991" y="2856111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=</a:t>
            </a:r>
          </a:p>
        </p:txBody>
      </p:sp>
      <p:sp>
        <p:nvSpPr>
          <p:cNvPr id="32" name="Text Box 55"/>
          <p:cNvSpPr txBox="1">
            <a:spLocks noChangeArrowheads="1"/>
          </p:cNvSpPr>
          <p:nvPr/>
        </p:nvSpPr>
        <p:spPr bwMode="auto">
          <a:xfrm>
            <a:off x="3707904" y="2854524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 dirty="0" smtClean="0">
                <a:solidFill>
                  <a:srgbClr val="006600"/>
                </a:solidFill>
                <a:effectLst/>
              </a:rPr>
              <a:t>9</a:t>
            </a:r>
            <a:endParaRPr lang="pt-PT" sz="1800" dirty="0">
              <a:solidFill>
                <a:srgbClr val="006600"/>
              </a:solidFill>
              <a:effectLst/>
            </a:endParaRPr>
          </a:p>
        </p:txBody>
      </p:sp>
      <p:sp>
        <p:nvSpPr>
          <p:cNvPr id="33" name="Text Box 56"/>
          <p:cNvSpPr txBox="1">
            <a:spLocks noChangeArrowheads="1"/>
          </p:cNvSpPr>
          <p:nvPr/>
        </p:nvSpPr>
        <p:spPr bwMode="auto">
          <a:xfrm>
            <a:off x="4068266" y="3505399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+</a:t>
            </a:r>
          </a:p>
        </p:txBody>
      </p:sp>
      <p:sp>
        <p:nvSpPr>
          <p:cNvPr id="34" name="Text Box 57"/>
          <p:cNvSpPr txBox="1">
            <a:spLocks noChangeArrowheads="1"/>
          </p:cNvSpPr>
          <p:nvPr/>
        </p:nvSpPr>
        <p:spPr bwMode="auto">
          <a:xfrm>
            <a:off x="4427041" y="2852936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0</a:t>
            </a:r>
          </a:p>
        </p:txBody>
      </p:sp>
      <p:sp>
        <p:nvSpPr>
          <p:cNvPr id="35" name="Text Box 58"/>
          <p:cNvSpPr txBox="1">
            <a:spLocks noChangeArrowheads="1"/>
          </p:cNvSpPr>
          <p:nvPr/>
        </p:nvSpPr>
        <p:spPr bwMode="auto">
          <a:xfrm>
            <a:off x="4788991" y="3505399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=</a:t>
            </a:r>
          </a:p>
        </p:txBody>
      </p:sp>
      <p:sp>
        <p:nvSpPr>
          <p:cNvPr id="36" name="Text Box 59"/>
          <p:cNvSpPr txBox="1">
            <a:spLocks noChangeArrowheads="1"/>
          </p:cNvSpPr>
          <p:nvPr/>
        </p:nvSpPr>
        <p:spPr bwMode="auto">
          <a:xfrm>
            <a:off x="5076329" y="3505399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rgbClr val="006600"/>
                </a:solidFill>
                <a:effectLst/>
              </a:rPr>
              <a:t>9</a:t>
            </a:r>
          </a:p>
        </p:txBody>
      </p:sp>
      <p:sp>
        <p:nvSpPr>
          <p:cNvPr id="44" name="AutoShape 60"/>
          <p:cNvSpPr>
            <a:spLocks noChangeArrowheads="1"/>
          </p:cNvSpPr>
          <p:nvPr/>
        </p:nvSpPr>
        <p:spPr bwMode="auto">
          <a:xfrm rot="5400000">
            <a:off x="3907478" y="4180906"/>
            <a:ext cx="686921" cy="221973"/>
          </a:xfrm>
          <a:prstGeom prst="rightArrow">
            <a:avLst>
              <a:gd name="adj1" fmla="val 50000"/>
              <a:gd name="adj2" fmla="val 72794"/>
            </a:avLst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6" name="Text Box 61"/>
          <p:cNvSpPr txBox="1">
            <a:spLocks noChangeArrowheads="1"/>
          </p:cNvSpPr>
          <p:nvPr/>
        </p:nvSpPr>
        <p:spPr bwMode="auto">
          <a:xfrm>
            <a:off x="2627784" y="4653136"/>
            <a:ext cx="4391025" cy="73342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400" b="0" dirty="0">
                <a:solidFill>
                  <a:srgbClr val="FFFF6D"/>
                </a:solidFill>
                <a:effectLst/>
              </a:rPr>
              <a:t>9 + </a:t>
            </a:r>
            <a:r>
              <a:rPr lang="pt-PT" sz="1400" dirty="0">
                <a:solidFill>
                  <a:srgbClr val="339966"/>
                </a:solidFill>
                <a:effectLst/>
              </a:rPr>
              <a:t>0</a:t>
            </a:r>
            <a:r>
              <a:rPr lang="pt-PT" sz="1400" b="0" dirty="0">
                <a:solidFill>
                  <a:srgbClr val="FFFF6D"/>
                </a:solidFill>
                <a:effectLst/>
              </a:rPr>
              <a:t> = </a:t>
            </a:r>
            <a:r>
              <a:rPr lang="pt-PT" sz="1400" dirty="0">
                <a:solidFill>
                  <a:srgbClr val="339966"/>
                </a:solidFill>
                <a:effectLst/>
              </a:rPr>
              <a:t>0</a:t>
            </a:r>
            <a:r>
              <a:rPr lang="pt-PT" sz="1400" b="0" dirty="0">
                <a:solidFill>
                  <a:srgbClr val="FFFF6D"/>
                </a:solidFill>
                <a:effectLst/>
              </a:rPr>
              <a:t> + 9 </a:t>
            </a:r>
            <a:r>
              <a:rPr lang="pt-PT" sz="1400" b="0" dirty="0" smtClean="0">
                <a:solidFill>
                  <a:srgbClr val="FFFF6D"/>
                </a:solidFill>
                <a:effectLst/>
              </a:rPr>
              <a:t>= 9</a:t>
            </a:r>
            <a:endParaRPr lang="pt-PT" sz="1400" b="0" dirty="0">
              <a:solidFill>
                <a:srgbClr val="FFFF6D"/>
              </a:solidFill>
              <a:effectLst/>
            </a:endParaRPr>
          </a:p>
          <a:p>
            <a:endParaRPr lang="pt-PT" sz="1400" dirty="0">
              <a:solidFill>
                <a:srgbClr val="FFFFCC"/>
              </a:solidFill>
              <a:effectLst/>
            </a:endParaRPr>
          </a:p>
          <a:p>
            <a:r>
              <a:rPr lang="pt-PT" sz="1400" b="0" dirty="0">
                <a:solidFill>
                  <a:srgbClr val="FFFF6D"/>
                </a:solidFill>
                <a:effectLst/>
              </a:rPr>
              <a:t>O </a:t>
            </a:r>
            <a:r>
              <a:rPr lang="pt-PT" sz="1400" dirty="0">
                <a:solidFill>
                  <a:srgbClr val="339966"/>
                </a:solidFill>
                <a:effectLst/>
              </a:rPr>
              <a:t>zero</a:t>
            </a:r>
            <a:r>
              <a:rPr lang="pt-PT" sz="1400" b="0" dirty="0">
                <a:solidFill>
                  <a:srgbClr val="FFFF6D"/>
                </a:solidFill>
                <a:effectLst/>
              </a:rPr>
              <a:t> é o </a:t>
            </a:r>
            <a:r>
              <a:rPr lang="pt-PT" sz="1400" dirty="0">
                <a:solidFill>
                  <a:schemeClr val="tx1"/>
                </a:solidFill>
                <a:effectLst/>
              </a:rPr>
              <a:t>ELEMENTO NEUTRO </a:t>
            </a:r>
            <a:r>
              <a:rPr lang="pt-PT" sz="1400" b="0" dirty="0">
                <a:solidFill>
                  <a:srgbClr val="FFFF6D"/>
                </a:solidFill>
                <a:effectLst/>
              </a:rPr>
              <a:t>da adição</a:t>
            </a:r>
          </a:p>
        </p:txBody>
      </p:sp>
      <p:pic>
        <p:nvPicPr>
          <p:cNvPr id="2050" name="Picture 2" descr="C:\Users\Susana\Desktop\Cartoon_Two_Friends_Fishing_and_One_Boy_is_Waving_101016-001357-67804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80728"/>
            <a:ext cx="1728192" cy="1899002"/>
          </a:xfrm>
          <a:prstGeom prst="rect">
            <a:avLst/>
          </a:prstGeom>
          <a:noFill/>
        </p:spPr>
      </p:pic>
      <p:pic>
        <p:nvPicPr>
          <p:cNvPr id="47" name="Imagem 46" descr="logo_agrup_pe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8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0.00532 L 0.07882 0.09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882 0.09467 " pathEditMode="relative" ptsTypes="AA">
                                      <p:cBhvr>
                                        <p:cTn id="6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allAtOnce" animBg="1"/>
      <p:bldP spid="27" grpId="0"/>
      <p:bldP spid="28" grpId="0"/>
      <p:bldP spid="29" grpId="0"/>
      <p:bldP spid="30" grpId="0"/>
      <p:bldP spid="31" grpId="0"/>
      <p:bldP spid="32" grpId="0"/>
      <p:bldP spid="32" grpId="1"/>
      <p:bldP spid="33" grpId="0"/>
      <p:bldP spid="34" grpId="0"/>
      <p:bldP spid="34" grpId="1"/>
      <p:bldP spid="35" grpId="0"/>
      <p:bldP spid="36" grpId="0"/>
      <p:bldP spid="44" grpId="0" animBg="1"/>
      <p:bldP spid="46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pic>
        <p:nvPicPr>
          <p:cNvPr id="98343" name="Picture 39" descr="menino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 contrast="18000"/>
          </a:blip>
          <a:srcRect/>
          <a:stretch>
            <a:fillRect/>
          </a:stretch>
        </p:blipFill>
        <p:spPr bwMode="auto">
          <a:xfrm>
            <a:off x="3275013" y="946150"/>
            <a:ext cx="2814637" cy="1827213"/>
          </a:xfrm>
          <a:prstGeom prst="rect">
            <a:avLst/>
          </a:prstGeom>
          <a:noFill/>
        </p:spPr>
      </p:pic>
      <p:sp>
        <p:nvSpPr>
          <p:cNvPr id="98346" name="Text Box 42"/>
          <p:cNvSpPr txBox="1">
            <a:spLocks noChangeArrowheads="1"/>
          </p:cNvSpPr>
          <p:nvPr/>
        </p:nvSpPr>
        <p:spPr bwMode="auto">
          <a:xfrm>
            <a:off x="899592" y="1462425"/>
            <a:ext cx="2088232" cy="1246495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pt-PT" sz="100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pt-PT" sz="1000" dirty="0">
                <a:effectLst/>
              </a:rPr>
              <a:t>A Ana e o Vasco querem saber quantos postais têm na sua colecção</a:t>
            </a:r>
          </a:p>
          <a:p>
            <a:pPr>
              <a:lnSpc>
                <a:spcPct val="150000"/>
              </a:lnSpc>
            </a:pPr>
            <a:endParaRPr lang="pt-PT" sz="1000" dirty="0">
              <a:effectLst/>
            </a:endParaRPr>
          </a:p>
        </p:txBody>
      </p:sp>
      <p:sp>
        <p:nvSpPr>
          <p:cNvPr id="98347" name="Text Box 43"/>
          <p:cNvSpPr txBox="1">
            <a:spLocks noChangeArrowheads="1"/>
          </p:cNvSpPr>
          <p:nvPr/>
        </p:nvSpPr>
        <p:spPr bwMode="auto">
          <a:xfrm>
            <a:off x="6372200" y="1462425"/>
            <a:ext cx="2160240" cy="1246495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pt-PT" sz="100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pt-PT" sz="1000" dirty="0">
                <a:effectLst/>
              </a:rPr>
              <a:t>Vamos usar parêntesis para indicar os cálculos que cada um fez em primeiro</a:t>
            </a:r>
          </a:p>
          <a:p>
            <a:pPr>
              <a:lnSpc>
                <a:spcPct val="150000"/>
              </a:lnSpc>
            </a:pPr>
            <a:endParaRPr lang="pt-PT" sz="1000" dirty="0">
              <a:effectLst/>
            </a:endParaRPr>
          </a:p>
        </p:txBody>
      </p:sp>
      <p:sp>
        <p:nvSpPr>
          <p:cNvPr id="98349" name="Line 45"/>
          <p:cNvSpPr>
            <a:spLocks noChangeShapeType="1"/>
          </p:cNvSpPr>
          <p:nvPr/>
        </p:nvSpPr>
        <p:spPr bwMode="auto">
          <a:xfrm flipH="1">
            <a:off x="2124075" y="2098675"/>
            <a:ext cx="1439863" cy="10795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50" name="Text Box 46"/>
          <p:cNvSpPr txBox="1">
            <a:spLocks noChangeArrowheads="1"/>
          </p:cNvSpPr>
          <p:nvPr/>
        </p:nvSpPr>
        <p:spPr bwMode="auto">
          <a:xfrm>
            <a:off x="971550" y="3249613"/>
            <a:ext cx="2414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(15 + 10) + 20 =</a:t>
            </a:r>
          </a:p>
        </p:txBody>
      </p:sp>
      <p:sp>
        <p:nvSpPr>
          <p:cNvPr id="98351" name="Text Box 47"/>
          <p:cNvSpPr txBox="1">
            <a:spLocks noChangeArrowheads="1"/>
          </p:cNvSpPr>
          <p:nvPr/>
        </p:nvSpPr>
        <p:spPr bwMode="auto">
          <a:xfrm>
            <a:off x="755650" y="3683000"/>
            <a:ext cx="122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= 25 +</a:t>
            </a:r>
          </a:p>
        </p:txBody>
      </p:sp>
      <p:sp>
        <p:nvSpPr>
          <p:cNvPr id="98352" name="Text Box 48"/>
          <p:cNvSpPr txBox="1">
            <a:spLocks noChangeArrowheads="1"/>
          </p:cNvSpPr>
          <p:nvPr/>
        </p:nvSpPr>
        <p:spPr bwMode="auto">
          <a:xfrm>
            <a:off x="719138" y="4221163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= 45</a:t>
            </a:r>
          </a:p>
        </p:txBody>
      </p:sp>
      <p:sp>
        <p:nvSpPr>
          <p:cNvPr id="98354" name="Line 50"/>
          <p:cNvSpPr>
            <a:spLocks noChangeShapeType="1"/>
          </p:cNvSpPr>
          <p:nvPr/>
        </p:nvSpPr>
        <p:spPr bwMode="auto">
          <a:xfrm flipH="1">
            <a:off x="1547813" y="3538538"/>
            <a:ext cx="433387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55" name="Line 51"/>
          <p:cNvSpPr>
            <a:spLocks noChangeShapeType="1"/>
          </p:cNvSpPr>
          <p:nvPr/>
        </p:nvSpPr>
        <p:spPr bwMode="auto">
          <a:xfrm>
            <a:off x="1366838" y="3538538"/>
            <a:ext cx="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56" name="Line 52"/>
          <p:cNvSpPr>
            <a:spLocks noChangeShapeType="1"/>
          </p:cNvSpPr>
          <p:nvPr/>
        </p:nvSpPr>
        <p:spPr bwMode="auto">
          <a:xfrm flipH="1">
            <a:off x="2266950" y="3538538"/>
            <a:ext cx="43180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57" name="Text Box 53"/>
          <p:cNvSpPr txBox="1">
            <a:spLocks noChangeArrowheads="1"/>
          </p:cNvSpPr>
          <p:nvPr/>
        </p:nvSpPr>
        <p:spPr bwMode="auto">
          <a:xfrm>
            <a:off x="1763713" y="3683000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20 =</a:t>
            </a:r>
          </a:p>
        </p:txBody>
      </p:sp>
      <p:sp>
        <p:nvSpPr>
          <p:cNvPr id="98358" name="Line 54"/>
          <p:cNvSpPr>
            <a:spLocks noChangeShapeType="1"/>
          </p:cNvSpPr>
          <p:nvPr/>
        </p:nvSpPr>
        <p:spPr bwMode="auto">
          <a:xfrm>
            <a:off x="1366838" y="4041775"/>
            <a:ext cx="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59" name="Line 55"/>
          <p:cNvSpPr>
            <a:spLocks noChangeShapeType="1"/>
          </p:cNvSpPr>
          <p:nvPr/>
        </p:nvSpPr>
        <p:spPr bwMode="auto">
          <a:xfrm flipH="1">
            <a:off x="1474788" y="4041775"/>
            <a:ext cx="433387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0" name="Line 56"/>
          <p:cNvSpPr>
            <a:spLocks noChangeShapeType="1"/>
          </p:cNvSpPr>
          <p:nvPr/>
        </p:nvSpPr>
        <p:spPr bwMode="auto">
          <a:xfrm>
            <a:off x="5580063" y="2025650"/>
            <a:ext cx="1404937" cy="1152525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1" name="Text Box 57"/>
          <p:cNvSpPr txBox="1">
            <a:spLocks noChangeArrowheads="1"/>
          </p:cNvSpPr>
          <p:nvPr/>
        </p:nvSpPr>
        <p:spPr bwMode="auto">
          <a:xfrm>
            <a:off x="5903913" y="3216275"/>
            <a:ext cx="24145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15 + (10 + 20) =</a:t>
            </a:r>
          </a:p>
        </p:txBody>
      </p:sp>
      <p:sp>
        <p:nvSpPr>
          <p:cNvPr id="98362" name="Text Box 58"/>
          <p:cNvSpPr txBox="1">
            <a:spLocks noChangeArrowheads="1"/>
          </p:cNvSpPr>
          <p:nvPr/>
        </p:nvSpPr>
        <p:spPr bwMode="auto">
          <a:xfrm>
            <a:off x="5580063" y="3648075"/>
            <a:ext cx="1223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= 15 +</a:t>
            </a:r>
          </a:p>
        </p:txBody>
      </p:sp>
      <p:sp>
        <p:nvSpPr>
          <p:cNvPr id="98363" name="Text Box 59"/>
          <p:cNvSpPr txBox="1">
            <a:spLocks noChangeArrowheads="1"/>
          </p:cNvSpPr>
          <p:nvPr/>
        </p:nvSpPr>
        <p:spPr bwMode="auto">
          <a:xfrm>
            <a:off x="5580063" y="4221163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= 45</a:t>
            </a:r>
          </a:p>
        </p:txBody>
      </p:sp>
      <p:sp>
        <p:nvSpPr>
          <p:cNvPr id="98364" name="Line 60"/>
          <p:cNvSpPr>
            <a:spLocks noChangeShapeType="1"/>
          </p:cNvSpPr>
          <p:nvPr/>
        </p:nvSpPr>
        <p:spPr bwMode="auto">
          <a:xfrm flipH="1">
            <a:off x="6948488" y="3503613"/>
            <a:ext cx="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5" name="Line 61"/>
          <p:cNvSpPr>
            <a:spLocks noChangeShapeType="1"/>
          </p:cNvSpPr>
          <p:nvPr/>
        </p:nvSpPr>
        <p:spPr bwMode="auto">
          <a:xfrm>
            <a:off x="6189663" y="3505200"/>
            <a:ext cx="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6" name="Line 62"/>
          <p:cNvSpPr>
            <a:spLocks noChangeShapeType="1"/>
          </p:cNvSpPr>
          <p:nvPr/>
        </p:nvSpPr>
        <p:spPr bwMode="auto">
          <a:xfrm flipH="1">
            <a:off x="7199313" y="3505200"/>
            <a:ext cx="43180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7" name="Text Box 63"/>
          <p:cNvSpPr txBox="1">
            <a:spLocks noChangeArrowheads="1"/>
          </p:cNvSpPr>
          <p:nvPr/>
        </p:nvSpPr>
        <p:spPr bwMode="auto">
          <a:xfrm>
            <a:off x="6659563" y="3648075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800">
                <a:solidFill>
                  <a:schemeClr val="tx1"/>
                </a:solidFill>
                <a:effectLst/>
              </a:rPr>
              <a:t>30 =</a:t>
            </a:r>
          </a:p>
        </p:txBody>
      </p:sp>
      <p:sp>
        <p:nvSpPr>
          <p:cNvPr id="98368" name="Line 64"/>
          <p:cNvSpPr>
            <a:spLocks noChangeShapeType="1"/>
          </p:cNvSpPr>
          <p:nvPr/>
        </p:nvSpPr>
        <p:spPr bwMode="auto">
          <a:xfrm>
            <a:off x="6224588" y="4008438"/>
            <a:ext cx="0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69" name="Line 65"/>
          <p:cNvSpPr>
            <a:spLocks noChangeShapeType="1"/>
          </p:cNvSpPr>
          <p:nvPr/>
        </p:nvSpPr>
        <p:spPr bwMode="auto">
          <a:xfrm flipH="1">
            <a:off x="6407150" y="4008438"/>
            <a:ext cx="433388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79" name="Line 75"/>
          <p:cNvSpPr>
            <a:spLocks noChangeShapeType="1"/>
          </p:cNvSpPr>
          <p:nvPr/>
        </p:nvSpPr>
        <p:spPr bwMode="auto">
          <a:xfrm>
            <a:off x="2268538" y="4149725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80" name="Line 76"/>
          <p:cNvSpPr>
            <a:spLocks noChangeShapeType="1"/>
          </p:cNvSpPr>
          <p:nvPr/>
        </p:nvSpPr>
        <p:spPr bwMode="auto">
          <a:xfrm>
            <a:off x="3563938" y="4149725"/>
            <a:ext cx="0" cy="5746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81" name="Line 77"/>
          <p:cNvSpPr>
            <a:spLocks noChangeShapeType="1"/>
          </p:cNvSpPr>
          <p:nvPr/>
        </p:nvSpPr>
        <p:spPr bwMode="auto">
          <a:xfrm>
            <a:off x="4284663" y="4149725"/>
            <a:ext cx="1295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82" name="Line 78"/>
          <p:cNvSpPr>
            <a:spLocks noChangeShapeType="1"/>
          </p:cNvSpPr>
          <p:nvPr/>
        </p:nvSpPr>
        <p:spPr bwMode="auto">
          <a:xfrm>
            <a:off x="4284663" y="4149725"/>
            <a:ext cx="0" cy="574675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8383" name="Text Box 79"/>
          <p:cNvSpPr txBox="1">
            <a:spLocks noChangeArrowheads="1"/>
          </p:cNvSpPr>
          <p:nvPr/>
        </p:nvSpPr>
        <p:spPr bwMode="auto">
          <a:xfrm>
            <a:off x="1331913" y="5013325"/>
            <a:ext cx="5472112" cy="1322308"/>
          </a:xfrm>
          <a:prstGeom prst="foldedCorner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PT" sz="1000" dirty="0">
              <a:solidFill>
                <a:srgbClr val="CC3300"/>
              </a:solidFill>
              <a:effectLst/>
            </a:endParaRPr>
          </a:p>
          <a:p>
            <a:r>
              <a:rPr lang="pt-PT" sz="1400" dirty="0">
                <a:solidFill>
                  <a:srgbClr val="FFFF6D"/>
                </a:solidFill>
                <a:effectLst/>
              </a:rPr>
              <a:t>(15 + 10) + 20 = 15 + (10 + 20)</a:t>
            </a:r>
          </a:p>
          <a:p>
            <a:endParaRPr lang="pt-PT" sz="1400" dirty="0">
              <a:solidFill>
                <a:schemeClr val="folHlink"/>
              </a:solidFill>
              <a:effectLst/>
            </a:endParaRPr>
          </a:p>
          <a:p>
            <a:r>
              <a:rPr lang="pt-PT" sz="1400" dirty="0">
                <a:solidFill>
                  <a:schemeClr val="tx1"/>
                </a:solidFill>
                <a:effectLst/>
              </a:rPr>
              <a:t>PROPRIEDADE ASSOCIATIVA DA ADIÇÃO</a:t>
            </a:r>
          </a:p>
          <a:p>
            <a:endParaRPr lang="pt-PT" sz="1400" dirty="0">
              <a:solidFill>
                <a:schemeClr val="folHlink"/>
              </a:solidFill>
              <a:effectLst/>
            </a:endParaRPr>
          </a:p>
        </p:txBody>
      </p:sp>
      <p:sp>
        <p:nvSpPr>
          <p:cNvPr id="41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2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3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4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5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47" name="Text Box 41"/>
          <p:cNvSpPr txBox="1">
            <a:spLocks noChangeArrowheads="1"/>
          </p:cNvSpPr>
          <p:nvPr/>
        </p:nvSpPr>
        <p:spPr bwMode="auto">
          <a:xfrm>
            <a:off x="1332830" y="686023"/>
            <a:ext cx="66235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Propriedades da Adição - ASSOCIATIVA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pic>
        <p:nvPicPr>
          <p:cNvPr id="48" name="Imagem 47" descr="logo_agrup_peq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9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83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8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98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8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8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98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98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98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9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98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9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9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9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9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98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9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9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98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9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9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500"/>
                                        <p:tgtEl>
                                          <p:spTgt spid="9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9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9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9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9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500"/>
                                        <p:tgtEl>
                                          <p:spTgt spid="9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500"/>
                                        <p:tgtEl>
                                          <p:spTgt spid="9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9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9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9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983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983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983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46" grpId="0" uiExpand="1" build="p" animBg="1"/>
      <p:bldP spid="98347" grpId="0" animBg="1"/>
      <p:bldP spid="98349" grpId="0" animBg="1"/>
      <p:bldP spid="98349" grpId="1" animBg="1"/>
      <p:bldP spid="98350" grpId="0"/>
      <p:bldP spid="98351" grpId="0"/>
      <p:bldP spid="98352" grpId="0"/>
      <p:bldP spid="98354" grpId="0" animBg="1"/>
      <p:bldP spid="98355" grpId="0" animBg="1"/>
      <p:bldP spid="98356" grpId="0" animBg="1"/>
      <p:bldP spid="98357" grpId="0"/>
      <p:bldP spid="98358" grpId="0" animBg="1"/>
      <p:bldP spid="98359" grpId="0" animBg="1"/>
      <p:bldP spid="98360" grpId="0" animBg="1"/>
      <p:bldP spid="98360" grpId="1" animBg="1"/>
      <p:bldP spid="98361" grpId="0"/>
      <p:bldP spid="98362" grpId="0"/>
      <p:bldP spid="98363" grpId="0"/>
      <p:bldP spid="98364" grpId="0" animBg="1"/>
      <p:bldP spid="98365" grpId="0" animBg="1"/>
      <p:bldP spid="98366" grpId="0" animBg="1"/>
      <p:bldP spid="98367" grpId="0"/>
      <p:bldP spid="98368" grpId="0" animBg="1"/>
      <p:bldP spid="98369" grpId="0" animBg="1"/>
      <p:bldP spid="98379" grpId="0" animBg="1"/>
      <p:bldP spid="98380" grpId="0" animBg="1"/>
      <p:bldP spid="98381" grpId="0" animBg="1"/>
      <p:bldP spid="98382" grpId="0" animBg="1"/>
      <p:bldP spid="98383" grpId="0" build="p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304800" y="457200"/>
            <a:ext cx="8464550" cy="39688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35" name="Rectangle 7"/>
          <p:cNvSpPr>
            <a:spLocks noChangeArrowheads="1"/>
          </p:cNvSpPr>
          <p:nvPr/>
        </p:nvSpPr>
        <p:spPr bwMode="auto">
          <a:xfrm rot="16200000">
            <a:off x="-2505074" y="3254375"/>
            <a:ext cx="6100762" cy="39687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rgbClr val="F6F2E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36" name="Rectangle 8"/>
          <p:cNvSpPr>
            <a:spLocks noChangeArrowheads="1"/>
          </p:cNvSpPr>
          <p:nvPr/>
        </p:nvSpPr>
        <p:spPr bwMode="auto">
          <a:xfrm rot="16200000">
            <a:off x="7709694" y="5763419"/>
            <a:ext cx="182880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6084888" y="6381750"/>
            <a:ext cx="2825750" cy="39688"/>
          </a:xfrm>
          <a:prstGeom prst="rect">
            <a:avLst/>
          </a:prstGeom>
          <a:gradFill rotWithShape="0">
            <a:gsLst>
              <a:gs pos="0">
                <a:srgbClr val="F6F2E6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69" name="Text Box 41"/>
          <p:cNvSpPr txBox="1">
            <a:spLocks noChangeArrowheads="1"/>
          </p:cNvSpPr>
          <p:nvPr/>
        </p:nvSpPr>
        <p:spPr bwMode="auto">
          <a:xfrm>
            <a:off x="827088" y="2457450"/>
            <a:ext cx="2736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chemeClr val="tx1"/>
                </a:solidFill>
                <a:effectLst/>
              </a:rPr>
              <a:t>70 + 40 + 30 + 160 =</a:t>
            </a:r>
          </a:p>
        </p:txBody>
      </p:sp>
      <p:sp>
        <p:nvSpPr>
          <p:cNvPr id="99377" name="Line 49"/>
          <p:cNvSpPr>
            <a:spLocks noChangeShapeType="1"/>
          </p:cNvSpPr>
          <p:nvPr/>
        </p:nvSpPr>
        <p:spPr bwMode="auto">
          <a:xfrm flipV="1">
            <a:off x="1079500" y="2241550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78" name="Line 50"/>
          <p:cNvSpPr>
            <a:spLocks noChangeShapeType="1"/>
          </p:cNvSpPr>
          <p:nvPr/>
        </p:nvSpPr>
        <p:spPr bwMode="auto">
          <a:xfrm>
            <a:off x="1079500" y="2241550"/>
            <a:ext cx="1225550" cy="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79" name="Line 51"/>
          <p:cNvSpPr>
            <a:spLocks noChangeShapeType="1"/>
          </p:cNvSpPr>
          <p:nvPr/>
        </p:nvSpPr>
        <p:spPr bwMode="auto">
          <a:xfrm flipV="1">
            <a:off x="2301875" y="2241550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81" name="Text Box 53"/>
          <p:cNvSpPr txBox="1">
            <a:spLocks noChangeArrowheads="1"/>
          </p:cNvSpPr>
          <p:nvPr/>
        </p:nvSpPr>
        <p:spPr bwMode="auto">
          <a:xfrm>
            <a:off x="1331913" y="1952625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100</a:t>
            </a:r>
          </a:p>
        </p:txBody>
      </p:sp>
      <p:sp>
        <p:nvSpPr>
          <p:cNvPr id="99382" name="Line 54"/>
          <p:cNvSpPr>
            <a:spLocks noChangeShapeType="1"/>
          </p:cNvSpPr>
          <p:nvPr/>
        </p:nvSpPr>
        <p:spPr bwMode="auto">
          <a:xfrm flipV="1">
            <a:off x="1692275" y="2781300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83" name="Line 55"/>
          <p:cNvSpPr>
            <a:spLocks noChangeShapeType="1"/>
          </p:cNvSpPr>
          <p:nvPr/>
        </p:nvSpPr>
        <p:spPr bwMode="auto">
          <a:xfrm>
            <a:off x="1692275" y="2997200"/>
            <a:ext cx="1225550" cy="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84" name="Line 56"/>
          <p:cNvSpPr>
            <a:spLocks noChangeShapeType="1"/>
          </p:cNvSpPr>
          <p:nvPr/>
        </p:nvSpPr>
        <p:spPr bwMode="auto">
          <a:xfrm flipV="1">
            <a:off x="2916238" y="2781300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385" name="Text Box 57"/>
          <p:cNvSpPr txBox="1">
            <a:spLocks noChangeArrowheads="1"/>
          </p:cNvSpPr>
          <p:nvPr/>
        </p:nvSpPr>
        <p:spPr bwMode="auto">
          <a:xfrm>
            <a:off x="1908175" y="2997200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200</a:t>
            </a:r>
          </a:p>
        </p:txBody>
      </p:sp>
      <p:sp>
        <p:nvSpPr>
          <p:cNvPr id="99386" name="Text Box 58"/>
          <p:cNvSpPr txBox="1">
            <a:spLocks noChangeArrowheads="1"/>
          </p:cNvSpPr>
          <p:nvPr/>
        </p:nvSpPr>
        <p:spPr bwMode="auto">
          <a:xfrm>
            <a:off x="4140200" y="2420938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+</a:t>
            </a:r>
          </a:p>
        </p:txBody>
      </p:sp>
      <p:sp>
        <p:nvSpPr>
          <p:cNvPr id="99387" name="Text Box 59"/>
          <p:cNvSpPr txBox="1">
            <a:spLocks noChangeArrowheads="1"/>
          </p:cNvSpPr>
          <p:nvPr/>
        </p:nvSpPr>
        <p:spPr bwMode="auto">
          <a:xfrm>
            <a:off x="4968875" y="2420938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=</a:t>
            </a:r>
          </a:p>
        </p:txBody>
      </p:sp>
      <p:sp>
        <p:nvSpPr>
          <p:cNvPr id="99388" name="Text Box 60"/>
          <p:cNvSpPr txBox="1">
            <a:spLocks noChangeArrowheads="1"/>
          </p:cNvSpPr>
          <p:nvPr/>
        </p:nvSpPr>
        <p:spPr bwMode="auto">
          <a:xfrm>
            <a:off x="5219700" y="2420938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300</a:t>
            </a:r>
          </a:p>
        </p:txBody>
      </p:sp>
      <p:sp>
        <p:nvSpPr>
          <p:cNvPr id="99400" name="Text Box 72"/>
          <p:cNvSpPr txBox="1">
            <a:spLocks noChangeArrowheads="1"/>
          </p:cNvSpPr>
          <p:nvPr/>
        </p:nvSpPr>
        <p:spPr bwMode="auto">
          <a:xfrm>
            <a:off x="684213" y="4365625"/>
            <a:ext cx="2736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chemeClr val="tx1"/>
                </a:solidFill>
                <a:effectLst/>
              </a:rPr>
              <a:t>0,3 + 26 + 1,7 + 4 =</a:t>
            </a:r>
          </a:p>
        </p:txBody>
      </p:sp>
      <p:sp>
        <p:nvSpPr>
          <p:cNvPr id="99401" name="Line 73"/>
          <p:cNvSpPr>
            <a:spLocks noChangeShapeType="1"/>
          </p:cNvSpPr>
          <p:nvPr/>
        </p:nvSpPr>
        <p:spPr bwMode="auto">
          <a:xfrm flipV="1">
            <a:off x="1079500" y="4149725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2" name="Line 74"/>
          <p:cNvSpPr>
            <a:spLocks noChangeShapeType="1"/>
          </p:cNvSpPr>
          <p:nvPr/>
        </p:nvSpPr>
        <p:spPr bwMode="auto">
          <a:xfrm>
            <a:off x="1079500" y="4149725"/>
            <a:ext cx="1225550" cy="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3" name="Line 75"/>
          <p:cNvSpPr>
            <a:spLocks noChangeShapeType="1"/>
          </p:cNvSpPr>
          <p:nvPr/>
        </p:nvSpPr>
        <p:spPr bwMode="auto">
          <a:xfrm flipV="1">
            <a:off x="2301875" y="4149725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4" name="Text Box 76"/>
          <p:cNvSpPr txBox="1">
            <a:spLocks noChangeArrowheads="1"/>
          </p:cNvSpPr>
          <p:nvPr/>
        </p:nvSpPr>
        <p:spPr bwMode="auto">
          <a:xfrm>
            <a:off x="1331913" y="3860800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2</a:t>
            </a:r>
          </a:p>
        </p:txBody>
      </p:sp>
      <p:sp>
        <p:nvSpPr>
          <p:cNvPr id="99405" name="Line 77"/>
          <p:cNvSpPr>
            <a:spLocks noChangeShapeType="1"/>
          </p:cNvSpPr>
          <p:nvPr/>
        </p:nvSpPr>
        <p:spPr bwMode="auto">
          <a:xfrm flipV="1">
            <a:off x="1692275" y="4689475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6" name="Line 78"/>
          <p:cNvSpPr>
            <a:spLocks noChangeShapeType="1"/>
          </p:cNvSpPr>
          <p:nvPr/>
        </p:nvSpPr>
        <p:spPr bwMode="auto">
          <a:xfrm>
            <a:off x="1692275" y="4905375"/>
            <a:ext cx="1225550" cy="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7" name="Line 79"/>
          <p:cNvSpPr>
            <a:spLocks noChangeShapeType="1"/>
          </p:cNvSpPr>
          <p:nvPr/>
        </p:nvSpPr>
        <p:spPr bwMode="auto">
          <a:xfrm flipV="1">
            <a:off x="2916238" y="4689475"/>
            <a:ext cx="0" cy="215900"/>
          </a:xfrm>
          <a:prstGeom prst="line">
            <a:avLst/>
          </a:prstGeom>
          <a:noFill/>
          <a:ln w="190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99408" name="Text Box 80"/>
          <p:cNvSpPr txBox="1">
            <a:spLocks noChangeArrowheads="1"/>
          </p:cNvSpPr>
          <p:nvPr/>
        </p:nvSpPr>
        <p:spPr bwMode="auto">
          <a:xfrm>
            <a:off x="1908175" y="4905375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30</a:t>
            </a:r>
          </a:p>
        </p:txBody>
      </p:sp>
      <p:sp>
        <p:nvSpPr>
          <p:cNvPr id="99409" name="Text Box 81"/>
          <p:cNvSpPr txBox="1">
            <a:spLocks noChangeArrowheads="1"/>
          </p:cNvSpPr>
          <p:nvPr/>
        </p:nvSpPr>
        <p:spPr bwMode="auto">
          <a:xfrm>
            <a:off x="3706813" y="4329113"/>
            <a:ext cx="2873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+</a:t>
            </a:r>
          </a:p>
        </p:txBody>
      </p:sp>
      <p:sp>
        <p:nvSpPr>
          <p:cNvPr id="99410" name="Text Box 82"/>
          <p:cNvSpPr txBox="1">
            <a:spLocks noChangeArrowheads="1"/>
          </p:cNvSpPr>
          <p:nvPr/>
        </p:nvSpPr>
        <p:spPr bwMode="auto">
          <a:xfrm>
            <a:off x="4572000" y="4329113"/>
            <a:ext cx="2873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=</a:t>
            </a:r>
          </a:p>
        </p:txBody>
      </p:sp>
      <p:sp>
        <p:nvSpPr>
          <p:cNvPr id="99411" name="Text Box 83"/>
          <p:cNvSpPr txBox="1">
            <a:spLocks noChangeArrowheads="1"/>
          </p:cNvSpPr>
          <p:nvPr/>
        </p:nvSpPr>
        <p:spPr bwMode="auto">
          <a:xfrm>
            <a:off x="4787900" y="4329113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PT" sz="1600">
                <a:solidFill>
                  <a:srgbClr val="CC3300"/>
                </a:solidFill>
                <a:effectLst/>
              </a:rPr>
              <a:t>32</a:t>
            </a:r>
          </a:p>
        </p:txBody>
      </p:sp>
      <p:sp>
        <p:nvSpPr>
          <p:cNvPr id="99412" name="Text Box 84"/>
          <p:cNvSpPr txBox="1">
            <a:spLocks noChangeArrowheads="1"/>
          </p:cNvSpPr>
          <p:nvPr/>
        </p:nvSpPr>
        <p:spPr bwMode="auto">
          <a:xfrm>
            <a:off x="5868144" y="1527165"/>
            <a:ext cx="2736304" cy="3774043"/>
          </a:xfrm>
          <a:prstGeom prst="foldedCorner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1400" dirty="0" smtClean="0">
                <a:solidFill>
                  <a:srgbClr val="FFFF6D"/>
                </a:solidFill>
                <a:effectLst/>
              </a:rPr>
              <a:t>Foram aplicadas</a:t>
            </a:r>
            <a:endParaRPr lang="pt-PT" sz="1400" dirty="0">
              <a:solidFill>
                <a:srgbClr val="FFFF6D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pt-PT" sz="140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pt-PT" sz="1400" dirty="0">
                <a:effectLst/>
              </a:rPr>
              <a:t>Propriedade </a:t>
            </a:r>
            <a:r>
              <a:rPr lang="pt-PT" sz="1400" dirty="0" smtClean="0">
                <a:effectLst/>
              </a:rPr>
              <a:t>comutativa</a:t>
            </a:r>
            <a:endParaRPr lang="pt-PT" sz="1400" b="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pt-PT" sz="1400" b="0" dirty="0" smtClean="0">
                <a:effectLst/>
              </a:rPr>
              <a:t> </a:t>
            </a:r>
            <a:r>
              <a:rPr lang="pt-PT" sz="1400" b="0" dirty="0">
                <a:effectLst/>
              </a:rPr>
              <a:t>trocámos a ordem das parcelas</a:t>
            </a:r>
          </a:p>
          <a:p>
            <a:pPr algn="l">
              <a:lnSpc>
                <a:spcPct val="150000"/>
              </a:lnSpc>
            </a:pPr>
            <a:endParaRPr lang="pt-PT" sz="1400" b="0" dirty="0">
              <a:effectLst/>
            </a:endParaRPr>
          </a:p>
          <a:p>
            <a:pPr>
              <a:lnSpc>
                <a:spcPct val="150000"/>
              </a:lnSpc>
            </a:pPr>
            <a:r>
              <a:rPr lang="pt-PT" sz="1400" dirty="0" smtClean="0">
                <a:effectLst/>
              </a:rPr>
              <a:t>Propriedade associativa</a:t>
            </a:r>
          </a:p>
          <a:p>
            <a:pPr>
              <a:lnSpc>
                <a:spcPct val="150000"/>
              </a:lnSpc>
            </a:pPr>
            <a:r>
              <a:rPr lang="pt-PT" sz="1400" b="0" dirty="0" smtClean="0">
                <a:effectLst/>
              </a:rPr>
              <a:t>substituímos </a:t>
            </a:r>
            <a:r>
              <a:rPr lang="pt-PT" sz="1400" b="0" dirty="0">
                <a:effectLst/>
              </a:rPr>
              <a:t>cada duas parcelas pela sua soma.</a:t>
            </a:r>
          </a:p>
          <a:p>
            <a:pPr algn="l">
              <a:lnSpc>
                <a:spcPct val="150000"/>
              </a:lnSpc>
            </a:pPr>
            <a:endParaRPr lang="pt-PT" sz="1400" b="0" dirty="0">
              <a:effectLst/>
            </a:endParaRPr>
          </a:p>
        </p:txBody>
      </p:sp>
      <p:sp>
        <p:nvSpPr>
          <p:cNvPr id="38" name="Rectangle 86"/>
          <p:cNvSpPr>
            <a:spLocks noChangeArrowheads="1"/>
          </p:cNvSpPr>
          <p:nvPr/>
        </p:nvSpPr>
        <p:spPr bwMode="auto">
          <a:xfrm>
            <a:off x="4343400" y="6481763"/>
            <a:ext cx="990600" cy="3667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9" name="AutoShape 87">
            <a:hlinkClick r:id="" action="ppaction://hlinkshowjump?jump=previousslide" highlightClick="1"/>
          </p:cNvPr>
          <p:cNvSpPr>
            <a:spLocks noChangeAspect="1" noChangeArrowheads="1"/>
          </p:cNvSpPr>
          <p:nvPr/>
        </p:nvSpPr>
        <p:spPr bwMode="auto">
          <a:xfrm>
            <a:off x="4419600" y="6557963"/>
            <a:ext cx="215900" cy="215900"/>
          </a:xfrm>
          <a:prstGeom prst="actionButtonBackPrevious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0" name="AutoShape 88">
            <a:hlinkClick r:id="" action="ppaction://hlinkshowjump?jump=firstslide" highlightClick="1"/>
          </p:cNvPr>
          <p:cNvSpPr>
            <a:spLocks noChangeAspect="1" noChangeArrowheads="1"/>
          </p:cNvSpPr>
          <p:nvPr/>
        </p:nvSpPr>
        <p:spPr bwMode="auto">
          <a:xfrm>
            <a:off x="4724400" y="6557963"/>
            <a:ext cx="215900" cy="215900"/>
          </a:xfrm>
          <a:prstGeom prst="actionButtonBeginning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1" name="AutoShape 89">
            <a:hlinkClick r:id="" action="ppaction://hlinkshowjump?jump=nextslide" highlightClick="1"/>
          </p:cNvPr>
          <p:cNvSpPr>
            <a:spLocks noChangeAspect="1" noChangeArrowheads="1"/>
          </p:cNvSpPr>
          <p:nvPr/>
        </p:nvSpPr>
        <p:spPr bwMode="auto">
          <a:xfrm>
            <a:off x="5029200" y="6557963"/>
            <a:ext cx="215900" cy="215900"/>
          </a:xfrm>
          <a:prstGeom prst="actionButtonForwardNex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PT"/>
          </a:p>
        </p:txBody>
      </p:sp>
      <p:sp>
        <p:nvSpPr>
          <p:cNvPr id="42" name="Rectangle 90"/>
          <p:cNvSpPr txBox="1">
            <a:spLocks noChangeArrowheads="1"/>
          </p:cNvSpPr>
          <p:nvPr/>
        </p:nvSpPr>
        <p:spPr>
          <a:xfrm>
            <a:off x="1187029" y="188318"/>
            <a:ext cx="2448867" cy="360362"/>
          </a:xfrm>
          <a:prstGeom prst="rect">
            <a:avLst/>
          </a:prstGeom>
        </p:spPr>
        <p:txBody>
          <a:bodyPr vert="horz">
            <a:normAutofit fontScale="8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6D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Verdana" pitchFamily="34" charset="0"/>
                <a:cs typeface="Verdana" pitchFamily="34" charset="0"/>
              </a:rPr>
              <a:t>Matemática 5º Ano</a:t>
            </a:r>
            <a:endParaRPr kumimoji="0" lang="pt-PT" sz="2400" b="1" i="0" u="none" strike="noStrike" kern="1200" cap="none" spc="0" normalizeH="0" baseline="0" noProof="0" dirty="0">
              <a:ln w="12700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rgbClr val="FFFF6D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1259632" y="704890"/>
            <a:ext cx="69847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pt-PT" sz="2000" dirty="0" smtClean="0">
                <a:solidFill>
                  <a:srgbClr val="339966"/>
                </a:solidFill>
                <a:effectLst/>
                <a:sym typeface="Wingdings 2" pitchFamily="18" charset="2"/>
              </a:rPr>
              <a:t>Aplicação das propriedades no cálculo mental</a:t>
            </a:r>
            <a:endParaRPr lang="pt-PT" sz="2000" dirty="0">
              <a:solidFill>
                <a:srgbClr val="339966"/>
              </a:solidFill>
              <a:effectLst/>
              <a:sym typeface="Wingdings 2" pitchFamily="18" charset="2"/>
            </a:endParaRPr>
          </a:p>
        </p:txBody>
      </p:sp>
      <p:pic>
        <p:nvPicPr>
          <p:cNvPr id="45" name="Imagem 44" descr="logo_agrup_peq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0"/>
            <a:ext cx="936104" cy="790846"/>
          </a:xfrm>
          <a:prstGeom prst="rect">
            <a:avLst/>
          </a:prstGeom>
        </p:spPr>
      </p:pic>
      <p:pic>
        <p:nvPicPr>
          <p:cNvPr id="46" name="Picture 2" descr="C:\Users\Susana\Desktop\clipart_may07_teach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68344" y="5517232"/>
            <a:ext cx="930565" cy="806490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9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9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99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9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9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3" dur="500"/>
                                        <p:tgtEl>
                                          <p:spTgt spid="9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611 0.07361 " pathEditMode="relative" ptsTypes="AA">
                                      <p:cBhvr>
                                        <p:cTn id="52" dur="2000" fill="hold"/>
                                        <p:tgtEl>
                                          <p:spTgt spid="99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96296E-6 L 0.26771 -0.0821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993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9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9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500"/>
                                        <p:tgtEl>
                                          <p:spTgt spid="9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9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9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9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9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9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07" dur="500"/>
                                        <p:tgtEl>
                                          <p:spTgt spid="9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9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6 -0.00347 L 0.20451 0.07014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99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9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0.22049 -0.0824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994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9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9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994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500"/>
                                        <p:tgtEl>
                                          <p:spTgt spid="9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99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99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500"/>
                                        <p:tgtEl>
                                          <p:spTgt spid="99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99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9" grpId="0"/>
      <p:bldP spid="99377" grpId="0" animBg="1"/>
      <p:bldP spid="99378" grpId="0" animBg="1"/>
      <p:bldP spid="99379" grpId="0" animBg="1"/>
      <p:bldP spid="99381" grpId="0"/>
      <p:bldP spid="99381" grpId="1"/>
      <p:bldP spid="99382" grpId="0" animBg="1"/>
      <p:bldP spid="99383" grpId="0" animBg="1"/>
      <p:bldP spid="99384" grpId="0" animBg="1"/>
      <p:bldP spid="99385" grpId="0"/>
      <p:bldP spid="99385" grpId="1"/>
      <p:bldP spid="99386" grpId="0"/>
      <p:bldP spid="99387" grpId="0"/>
      <p:bldP spid="99388" grpId="0"/>
      <p:bldP spid="99400" grpId="0"/>
      <p:bldP spid="99401" grpId="0" animBg="1"/>
      <p:bldP spid="99402" grpId="0" animBg="1"/>
      <p:bldP spid="99403" grpId="0" animBg="1"/>
      <p:bldP spid="99404" grpId="0"/>
      <p:bldP spid="99404" grpId="1"/>
      <p:bldP spid="99405" grpId="0" animBg="1"/>
      <p:bldP spid="99406" grpId="0" animBg="1"/>
      <p:bldP spid="99407" grpId="0" animBg="1"/>
      <p:bldP spid="99408" grpId="0"/>
      <p:bldP spid="99408" grpId="1"/>
      <p:bldP spid="99409" grpId="0"/>
      <p:bldP spid="99410" grpId="0"/>
      <p:bldP spid="99411" grpId="0"/>
      <p:bldP spid="99412" grpId="0" uiExpand="1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Tons de Cinzent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758</TotalTime>
  <Words>514</Words>
  <Application>Microsoft Office PowerPoint</Application>
  <PresentationFormat>Apresentação no Ecrã (4:3)</PresentationFormat>
  <Paragraphs>143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Mediano</vt:lpstr>
      <vt:lpstr>ADIÇÃO. Propriedades da adição</vt:lpstr>
      <vt:lpstr>Matemática 5º Ano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4: Adição de Números Inteiros e Decimais</dc:title>
  <dc:creator>Susana</dc:creator>
  <cp:lastModifiedBy>Susana</cp:lastModifiedBy>
  <cp:revision>83</cp:revision>
  <dcterms:created xsi:type="dcterms:W3CDTF">2011-03-09T19:43:43Z</dcterms:created>
  <dcterms:modified xsi:type="dcterms:W3CDTF">2012-06-28T22:12:29Z</dcterms:modified>
</cp:coreProperties>
</file>