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4879022-9D6E-4C73-AB7B-C8825DD2E079}" type="datetimeFigureOut">
              <a:rPr lang="pt-BR" smtClean="0"/>
              <a:pPr/>
              <a:t>27/06/2012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02E50A1-9A79-4A5A-80D7-685085CB07F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slow">
    <p:dissolv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0" y="2708920"/>
            <a:ext cx="3600400" cy="3008375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Critérios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 </a:t>
            </a:r>
            <a:br>
              <a:rPr lang="en-US" sz="4000" dirty="0" smtClean="0">
                <a:latin typeface="Aharoni" pitchFamily="2" charset="-79"/>
                <a:cs typeface="Aharoni" pitchFamily="2" charset="-79"/>
              </a:rPr>
            </a:b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da </a:t>
            </a:r>
            <a:br>
              <a:rPr lang="en-US" sz="4000" dirty="0" smtClean="0">
                <a:latin typeface="Aharoni" pitchFamily="2" charset="-79"/>
                <a:cs typeface="Aharoni" pitchFamily="2" charset="-79"/>
              </a:rPr>
            </a:br>
            <a:r>
              <a:rPr lang="en-US" sz="4000" dirty="0" err="1" smtClean="0">
                <a:latin typeface="Aharoni" pitchFamily="2" charset="-79"/>
                <a:cs typeface="Aharoni" pitchFamily="2" charset="-79"/>
              </a:rPr>
              <a:t>Divisibilidade</a:t>
            </a:r>
            <a:r>
              <a:rPr lang="en-US" sz="40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4000" dirty="0" smtClean="0">
                <a:latin typeface="Aharoni" pitchFamily="2" charset="-79"/>
                <a:cs typeface="Aharoni" pitchFamily="2" charset="-79"/>
              </a:rPr>
            </a:br>
            <a:r>
              <a:rPr lang="en-US" sz="4000" dirty="0" smtClean="0">
                <a:latin typeface="Aharoni" pitchFamily="2" charset="-79"/>
                <a:cs typeface="Aharoni" pitchFamily="2" charset="-79"/>
              </a:rPr>
              <a:t>2º </a:t>
            </a:r>
            <a:r>
              <a:rPr lang="en-US" sz="4000">
                <a:latin typeface="Aharoni" pitchFamily="2" charset="-79"/>
                <a:cs typeface="Aharoni" pitchFamily="2" charset="-79"/>
              </a:rPr>
              <a:t>C</a:t>
            </a:r>
            <a:r>
              <a:rPr lang="en-US" sz="4000" smtClean="0">
                <a:latin typeface="Aharoni" pitchFamily="2" charset="-79"/>
                <a:cs typeface="Aharoni" pitchFamily="2" charset="-79"/>
              </a:rPr>
              <a:t>iclo</a:t>
            </a:r>
            <a:endParaRPr lang="pt-BR" sz="40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Divisíveis por 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Trebuchet MS" pitchFamily="34" charset="0"/>
              </a:rPr>
              <a:t>Todos os números pares, </a:t>
            </a:r>
            <a:r>
              <a:rPr lang="en-US" sz="2800" dirty="0" err="1" smtClean="0">
                <a:latin typeface="Trebuchet MS" pitchFamily="34" charset="0"/>
              </a:rPr>
              <a:t>ou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seja</a:t>
            </a:r>
            <a:r>
              <a:rPr lang="en-US" sz="2800" dirty="0" smtClean="0">
                <a:latin typeface="Trebuchet MS" pitchFamily="34" charset="0"/>
              </a:rPr>
              <a:t> o </a:t>
            </a:r>
            <a:r>
              <a:rPr lang="pt-PT" sz="2800" dirty="0" smtClean="0">
                <a:latin typeface="Trebuchet MS" pitchFamily="34" charset="0"/>
              </a:rPr>
              <a:t>algarismo</a:t>
            </a:r>
            <a:r>
              <a:rPr lang="en-US" sz="2800" dirty="0" smtClean="0">
                <a:latin typeface="Trebuchet MS" pitchFamily="34" charset="0"/>
              </a:rPr>
              <a:t> da </a:t>
            </a:r>
            <a:r>
              <a:rPr lang="en-US" sz="2800" dirty="0" err="1" smtClean="0">
                <a:latin typeface="Trebuchet MS" pitchFamily="34" charset="0"/>
              </a:rPr>
              <a:t>unidades</a:t>
            </a:r>
            <a:r>
              <a:rPr lang="en-US" sz="2800" dirty="0" smtClean="0">
                <a:latin typeface="Trebuchet MS" pitchFamily="34" charset="0"/>
              </a:rPr>
              <a:t> </a:t>
            </a:r>
            <a:r>
              <a:rPr lang="en-US" sz="2800" dirty="0" err="1" smtClean="0">
                <a:latin typeface="Trebuchet MS" pitchFamily="34" charset="0"/>
              </a:rPr>
              <a:t>ser</a:t>
            </a:r>
            <a:r>
              <a:rPr lang="en-US" sz="2800" dirty="0" smtClean="0">
                <a:latin typeface="Trebuchet MS" pitchFamily="34" charset="0"/>
              </a:rPr>
              <a:t> 0, </a:t>
            </a:r>
            <a:r>
              <a:rPr lang="en-US" sz="3200" dirty="0" smtClean="0">
                <a:latin typeface="Trebuchet MS" pitchFamily="34" charset="0"/>
              </a:rPr>
              <a:t>2,4,6,8</a:t>
            </a:r>
            <a:endParaRPr lang="en-US" sz="3200" dirty="0" smtClean="0">
              <a:latin typeface="Trebuchet MS" pitchFamily="34" charset="0"/>
            </a:endParaRPr>
          </a:p>
          <a:p>
            <a:pPr algn="ctr"/>
            <a:endParaRPr lang="en-US" dirty="0">
              <a:latin typeface="Trebuchet MS" pitchFamily="34" charset="0"/>
            </a:endParaRPr>
          </a:p>
          <a:p>
            <a:pPr algn="ctr">
              <a:buNone/>
            </a:pPr>
            <a:r>
              <a:rPr lang="en-US" sz="2800" dirty="0" err="1" smtClean="0">
                <a:latin typeface="Trebuchet MS" pitchFamily="34" charset="0"/>
              </a:rPr>
              <a:t>Exemplo</a:t>
            </a:r>
            <a:endParaRPr lang="en-US" sz="2800" dirty="0" smtClean="0">
              <a:latin typeface="Trebuchet MS" pitchFamily="34" charset="0"/>
            </a:endParaRPr>
          </a:p>
          <a:p>
            <a:pPr algn="ctr">
              <a:buNone/>
            </a:pPr>
            <a:r>
              <a:rPr lang="en-US" sz="3200" dirty="0" smtClean="0">
                <a:latin typeface="Trebuchet MS" pitchFamily="34" charset="0"/>
              </a:rPr>
              <a:t>2</a:t>
            </a:r>
            <a:r>
              <a:rPr lang="en-US" sz="3200" dirty="0" smtClean="0">
                <a:solidFill>
                  <a:srgbClr val="00B050"/>
                </a:solidFill>
                <a:latin typeface="Trebuchet MS" pitchFamily="34" charset="0"/>
              </a:rPr>
              <a:t>0</a:t>
            </a:r>
            <a:r>
              <a:rPr lang="en-US" sz="3200" dirty="0" smtClean="0">
                <a:latin typeface="Trebuchet MS" pitchFamily="34" charset="0"/>
              </a:rPr>
              <a:t>	</a:t>
            </a:r>
            <a:r>
              <a:rPr lang="en-US" sz="3200" dirty="0" smtClean="0">
                <a:latin typeface="Trebuchet MS" pitchFamily="34" charset="0"/>
              </a:rPr>
              <a:t>   24</a:t>
            </a:r>
            <a:r>
              <a:rPr lang="en-US" sz="3200" dirty="0" smtClean="0">
                <a:solidFill>
                  <a:srgbClr val="00B050"/>
                </a:solidFill>
                <a:latin typeface="Trebuchet MS" pitchFamily="34" charset="0"/>
              </a:rPr>
              <a:t>2</a:t>
            </a:r>
            <a:r>
              <a:rPr lang="en-US" sz="3200" dirty="0" smtClean="0">
                <a:latin typeface="Trebuchet MS" pitchFamily="34" charset="0"/>
              </a:rPr>
              <a:t>	</a:t>
            </a:r>
            <a:r>
              <a:rPr lang="en-US" sz="3200" dirty="0" smtClean="0">
                <a:latin typeface="Trebuchet MS" pitchFamily="34" charset="0"/>
              </a:rPr>
              <a:t> 124</a:t>
            </a:r>
            <a:r>
              <a:rPr lang="en-US" sz="3200" dirty="0" smtClean="0">
                <a:solidFill>
                  <a:srgbClr val="00B050"/>
                </a:solidFill>
                <a:latin typeface="Trebuchet MS" pitchFamily="34" charset="0"/>
              </a:rPr>
              <a:t>8</a:t>
            </a:r>
            <a:r>
              <a:rPr lang="en-US" sz="3200" dirty="0" smtClean="0">
                <a:latin typeface="Trebuchet MS" pitchFamily="34" charset="0"/>
              </a:rPr>
              <a:t>	</a:t>
            </a:r>
            <a:r>
              <a:rPr lang="en-US" sz="3200" dirty="0" smtClean="0">
                <a:latin typeface="Trebuchet MS" pitchFamily="34" charset="0"/>
              </a:rPr>
              <a:t>200</a:t>
            </a:r>
            <a:r>
              <a:rPr lang="en-US" sz="3200" dirty="0" smtClean="0">
                <a:solidFill>
                  <a:srgbClr val="00B050"/>
                </a:solidFill>
                <a:latin typeface="Trebuchet MS" pitchFamily="34" charset="0"/>
              </a:rPr>
              <a:t>6</a:t>
            </a:r>
            <a:endParaRPr lang="en-US" sz="3200" dirty="0">
              <a:solidFill>
                <a:srgbClr val="00B050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1600" y="836712"/>
            <a:ext cx="7024744" cy="1143000"/>
          </a:xfrm>
        </p:spPr>
        <p:txBody>
          <a:bodyPr>
            <a:normAutofit/>
          </a:bodyPr>
          <a:lstStyle/>
          <a:p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Divisível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6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</a:t>
            </a:r>
            <a:endParaRPr lang="pt-B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1600" y="2060848"/>
            <a:ext cx="6912768" cy="3960440"/>
          </a:xfrm>
        </p:spPr>
        <p:txBody>
          <a:bodyPr>
            <a:noAutofit/>
          </a:bodyPr>
          <a:lstStyle/>
          <a:p>
            <a:pPr algn="ctr"/>
            <a:r>
              <a:rPr lang="pt-PT" dirty="0" smtClean="0">
                <a:latin typeface="Trebuchet MS" pitchFamily="34" charset="0"/>
              </a:rPr>
              <a:t>Quando o resultado da soma dos algarismos for igual a um número divisível por 3.</a:t>
            </a:r>
          </a:p>
          <a:p>
            <a:pPr marL="68580" indent="0" algn="ctr">
              <a:buNone/>
            </a:pPr>
            <a:endParaRPr lang="pt-PT" dirty="0" smtClean="0">
              <a:latin typeface="Trebuchet MS" pitchFamily="34" charset="0"/>
            </a:endParaRPr>
          </a:p>
          <a:p>
            <a:pPr algn="ctr">
              <a:buNone/>
            </a:pPr>
            <a:r>
              <a:rPr lang="pt-PT" dirty="0" smtClean="0">
                <a:latin typeface="Trebuchet MS" pitchFamily="34" charset="0"/>
              </a:rPr>
              <a:t>Exemplos</a:t>
            </a:r>
          </a:p>
          <a:p>
            <a:pPr algn="ctr">
              <a:buNone/>
            </a:pPr>
            <a:r>
              <a:rPr lang="pt-PT" dirty="0" smtClean="0">
                <a:latin typeface="Trebuchet MS" pitchFamily="34" charset="0"/>
              </a:rPr>
              <a:t>345 = 3 + 4 + 5 = 12, e 12 é divisível por 3, logo 345 é divisível por 3.</a:t>
            </a:r>
          </a:p>
          <a:p>
            <a:pPr algn="ctr">
              <a:buNone/>
            </a:pPr>
            <a:endParaRPr lang="pt-PT" dirty="0" smtClean="0">
              <a:latin typeface="Trebuchet MS" pitchFamily="34" charset="0"/>
            </a:endParaRPr>
          </a:p>
          <a:p>
            <a:pPr algn="ctr">
              <a:buNone/>
            </a:pPr>
            <a:r>
              <a:rPr lang="pt-PT" dirty="0" smtClean="0">
                <a:latin typeface="Trebuchet MS" pitchFamily="34" charset="0"/>
              </a:rPr>
              <a:t>2067 = 2 + 0 + 6 + 7 = 15 é divisível por 3, logo 2067 é divisível por 3</a:t>
            </a:r>
            <a:endParaRPr lang="pt-PT" dirty="0">
              <a:latin typeface="Trebuchet MS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Divisível por 4</a:t>
            </a:r>
            <a:endParaRPr lang="pt-PT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3200" dirty="0" smtClean="0">
                <a:latin typeface="+mj-lt"/>
              </a:rPr>
              <a:t>Terminar em 00</a:t>
            </a:r>
          </a:p>
          <a:p>
            <a:pPr algn="ctr"/>
            <a:r>
              <a:rPr lang="pt-PT" sz="3200" dirty="0" smtClean="0">
                <a:latin typeface="+mj-lt"/>
              </a:rPr>
              <a:t>Os dois últimos algarismos forem divisíveis por 4.</a:t>
            </a:r>
          </a:p>
          <a:p>
            <a:pPr algn="ctr"/>
            <a:endParaRPr lang="pt-PT" sz="3200" dirty="0" smtClean="0">
              <a:latin typeface="+mj-lt"/>
            </a:endParaRPr>
          </a:p>
          <a:p>
            <a:pPr algn="ctr">
              <a:buNone/>
            </a:pPr>
            <a:r>
              <a:rPr lang="pt-PT" sz="3200" dirty="0" smtClean="0">
                <a:latin typeface="+mj-lt"/>
              </a:rPr>
              <a:t>Exemplo</a:t>
            </a:r>
          </a:p>
          <a:p>
            <a:pPr algn="ctr">
              <a:buNone/>
            </a:pPr>
            <a:r>
              <a:rPr lang="pt-PT" sz="3200" dirty="0" smtClean="0">
                <a:latin typeface="+mj-lt"/>
              </a:rPr>
              <a:t>2</a:t>
            </a:r>
            <a:r>
              <a:rPr lang="pt-PT" sz="3200" u="sng" dirty="0" smtClean="0">
                <a:solidFill>
                  <a:srgbClr val="00B050"/>
                </a:solidFill>
                <a:latin typeface="+mj-lt"/>
              </a:rPr>
              <a:t>00</a:t>
            </a:r>
            <a:r>
              <a:rPr lang="pt-PT" sz="3200" dirty="0" smtClean="0">
                <a:latin typeface="+mj-lt"/>
              </a:rPr>
              <a:t> 	- 	5</a:t>
            </a:r>
            <a:r>
              <a:rPr lang="pt-PT" sz="3200" u="sng" dirty="0" smtClean="0">
                <a:solidFill>
                  <a:srgbClr val="00B050"/>
                </a:solidFill>
                <a:latin typeface="+mj-lt"/>
              </a:rPr>
              <a:t>48</a:t>
            </a:r>
            <a:r>
              <a:rPr lang="pt-PT" sz="3200" dirty="0" smtClean="0">
                <a:latin typeface="+mj-lt"/>
              </a:rPr>
              <a:t>	-	10</a:t>
            </a:r>
            <a:r>
              <a:rPr lang="pt-PT" sz="3200" u="sng" dirty="0" smtClean="0">
                <a:solidFill>
                  <a:srgbClr val="00B050"/>
                </a:solidFill>
                <a:latin typeface="+mj-lt"/>
              </a:rPr>
              <a:t>00</a:t>
            </a:r>
            <a:r>
              <a:rPr lang="pt-PT" sz="3200" dirty="0" smtClean="0">
                <a:solidFill>
                  <a:srgbClr val="00B050"/>
                </a:solidFill>
                <a:latin typeface="+mj-lt"/>
              </a:rPr>
              <a:t>  </a:t>
            </a:r>
            <a:r>
              <a:rPr lang="en-US" sz="3200" dirty="0" smtClean="0">
                <a:solidFill>
                  <a:srgbClr val="00B050"/>
                </a:solidFill>
                <a:latin typeface="+mj-lt"/>
              </a:rPr>
              <a:t>      </a:t>
            </a:r>
            <a:r>
              <a:rPr lang="en-US" sz="3200" dirty="0" smtClean="0">
                <a:latin typeface="+mj-lt"/>
              </a:rPr>
              <a:t>45</a:t>
            </a:r>
            <a:r>
              <a:rPr lang="en-US" sz="3200" u="sng" dirty="0" smtClean="0">
                <a:solidFill>
                  <a:srgbClr val="00B050"/>
                </a:solidFill>
                <a:latin typeface="+mj-lt"/>
              </a:rPr>
              <a:t>20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15616" y="980728"/>
            <a:ext cx="7024744" cy="1143000"/>
          </a:xfrm>
        </p:spPr>
        <p:txBody>
          <a:bodyPr>
            <a:normAutofit/>
          </a:bodyPr>
          <a:lstStyle/>
          <a:p>
            <a:r>
              <a:rPr lang="pt-PT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Divisível por 5</a:t>
            </a:r>
            <a:endParaRPr lang="pt-PT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PT" sz="3200" dirty="0" smtClean="0">
                <a:latin typeface="+mj-lt"/>
              </a:rPr>
              <a:t>Terminar em 0 ou 5</a:t>
            </a:r>
          </a:p>
          <a:p>
            <a:pPr algn="ctr"/>
            <a:endParaRPr lang="pt-PT" sz="3200" dirty="0" smtClean="0">
              <a:latin typeface="+mj-lt"/>
            </a:endParaRPr>
          </a:p>
          <a:p>
            <a:pPr algn="ctr">
              <a:buNone/>
            </a:pPr>
            <a:r>
              <a:rPr lang="pt-PT" sz="3200" dirty="0" smtClean="0">
                <a:latin typeface="+mj-lt"/>
              </a:rPr>
              <a:t>Exemplo</a:t>
            </a:r>
          </a:p>
          <a:p>
            <a:pPr algn="ctr">
              <a:buNone/>
            </a:pPr>
            <a:endParaRPr lang="pt-PT" sz="3200" dirty="0" smtClean="0">
              <a:latin typeface="+mj-lt"/>
            </a:endParaRPr>
          </a:p>
          <a:p>
            <a:pPr algn="ctr">
              <a:buNone/>
            </a:pPr>
            <a:r>
              <a:rPr lang="pt-PT" sz="3200" dirty="0" smtClean="0">
                <a:latin typeface="+mj-lt"/>
              </a:rPr>
              <a:t>50</a:t>
            </a:r>
            <a:r>
              <a:rPr lang="pt-PT" sz="3200" b="1" dirty="0" smtClean="0">
                <a:solidFill>
                  <a:srgbClr val="00B050"/>
                </a:solidFill>
                <a:latin typeface="+mj-lt"/>
              </a:rPr>
              <a:t>5</a:t>
            </a:r>
            <a:r>
              <a:rPr lang="pt-PT" sz="3200" dirty="0" smtClean="0">
                <a:latin typeface="+mj-lt"/>
              </a:rPr>
              <a:t> 		125</a:t>
            </a:r>
            <a:r>
              <a:rPr lang="pt-PT" sz="3200" b="1" dirty="0" smtClean="0">
                <a:solidFill>
                  <a:srgbClr val="00B050"/>
                </a:solidFill>
                <a:latin typeface="+mj-lt"/>
              </a:rPr>
              <a:t>0</a:t>
            </a:r>
            <a:r>
              <a:rPr lang="pt-PT" sz="3200" b="1" dirty="0" smtClean="0">
                <a:latin typeface="+mj-lt"/>
              </a:rPr>
              <a:t>	</a:t>
            </a:r>
            <a:r>
              <a:rPr lang="pt-PT" sz="3200" dirty="0" smtClean="0">
                <a:latin typeface="+mj-lt"/>
              </a:rPr>
              <a:t>		345</a:t>
            </a:r>
            <a:r>
              <a:rPr lang="pt-PT" sz="3200" b="1" dirty="0" smtClean="0">
                <a:solidFill>
                  <a:srgbClr val="00B050"/>
                </a:solidFill>
                <a:latin typeface="+mj-lt"/>
              </a:rPr>
              <a:t>5</a:t>
            </a:r>
            <a:endParaRPr lang="pt-PT" sz="3200" b="1" dirty="0">
              <a:solidFill>
                <a:srgbClr val="00B050"/>
              </a:solidFill>
              <a:latin typeface="+mj-lt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Divisível por 9</a:t>
            </a:r>
            <a:endParaRPr lang="pt-PT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492" y="2323652"/>
            <a:ext cx="7128908" cy="3769644"/>
          </a:xfrm>
        </p:spPr>
        <p:txBody>
          <a:bodyPr>
            <a:noAutofit/>
          </a:bodyPr>
          <a:lstStyle/>
          <a:p>
            <a:pPr algn="ctr"/>
            <a:r>
              <a:rPr lang="pt-PT" smtClean="0">
                <a:latin typeface="Trebuchet MS" pitchFamily="34" charset="0"/>
              </a:rPr>
              <a:t>O resultado da soma dos algarismos for divisível por 9</a:t>
            </a:r>
          </a:p>
          <a:p>
            <a:pPr algn="ctr"/>
            <a:endParaRPr lang="pt-PT" smtClean="0">
              <a:latin typeface="Trebuchet MS" pitchFamily="34" charset="0"/>
            </a:endParaRPr>
          </a:p>
          <a:p>
            <a:pPr algn="ctr">
              <a:buNone/>
            </a:pPr>
            <a:r>
              <a:rPr lang="pt-PT" smtClean="0">
                <a:latin typeface="Trebuchet MS" pitchFamily="34" charset="0"/>
              </a:rPr>
              <a:t>Exemplo</a:t>
            </a:r>
          </a:p>
          <a:p>
            <a:pPr algn="ctr">
              <a:buNone/>
            </a:pPr>
            <a:r>
              <a:rPr lang="pt-PT" smtClean="0">
                <a:latin typeface="Trebuchet MS" pitchFamily="34" charset="0"/>
              </a:rPr>
              <a:t>81 = 8 + 1 = 9, 9 é divisível por 9, logo 81 é divisível por 9</a:t>
            </a:r>
          </a:p>
          <a:p>
            <a:pPr algn="ctr">
              <a:buNone/>
            </a:pPr>
            <a:endParaRPr lang="pt-PT" smtClean="0">
              <a:latin typeface="Trebuchet MS" pitchFamily="34" charset="0"/>
            </a:endParaRPr>
          </a:p>
          <a:p>
            <a:pPr algn="ctr">
              <a:buNone/>
            </a:pPr>
            <a:r>
              <a:rPr lang="pt-PT" smtClean="0">
                <a:latin typeface="Trebuchet MS" pitchFamily="34" charset="0"/>
              </a:rPr>
              <a:t>84258 = 8 + 4 + 2 + 5 + 8 = 27, 27 é divisível por 9, logo 84258 é divisível por 9.</a:t>
            </a:r>
            <a:endParaRPr lang="pt-PT" sz="2800">
              <a:latin typeface="Trebuchet MS" pitchFamily="34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363272" cy="1304694"/>
          </a:xfrm>
        </p:spPr>
        <p:txBody>
          <a:bodyPr>
            <a:noAutofit/>
          </a:bodyPr>
          <a:lstStyle/>
          <a:p>
            <a:r>
              <a:rPr lang="pt-PT" sz="48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Divisível por 10, 100 e 1000</a:t>
            </a:r>
            <a:endParaRPr lang="pt-PT" sz="48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625857"/>
          </a:xfrm>
        </p:spPr>
        <p:txBody>
          <a:bodyPr/>
          <a:lstStyle/>
          <a:p>
            <a:r>
              <a:rPr lang="pt-PT" sz="3200" dirty="0" smtClean="0">
                <a:latin typeface="Trebuchet MS" pitchFamily="34" charset="0"/>
              </a:rPr>
              <a:t>Por 10 </a:t>
            </a:r>
          </a:p>
          <a:p>
            <a:pPr lvl="1"/>
            <a:r>
              <a:rPr lang="pt-PT" sz="3200" dirty="0" smtClean="0">
                <a:latin typeface="Trebuchet MS" pitchFamily="34" charset="0"/>
              </a:rPr>
              <a:t>Terminar em 0</a:t>
            </a:r>
          </a:p>
          <a:p>
            <a:pPr algn="ctr"/>
            <a:r>
              <a:rPr lang="pt-PT" sz="3200" dirty="0" smtClean="0">
                <a:latin typeface="Trebuchet MS" pitchFamily="34" charset="0"/>
              </a:rPr>
              <a:t>Por 100</a:t>
            </a:r>
          </a:p>
          <a:p>
            <a:pPr lvl="1" algn="ctr"/>
            <a:r>
              <a:rPr lang="pt-PT" sz="3200" dirty="0" smtClean="0">
                <a:latin typeface="Trebuchet MS" pitchFamily="34" charset="0"/>
              </a:rPr>
              <a:t>Terminar em 00</a:t>
            </a:r>
          </a:p>
          <a:p>
            <a:pPr algn="r"/>
            <a:r>
              <a:rPr lang="pt-PT" sz="3200" dirty="0" smtClean="0">
                <a:latin typeface="Trebuchet MS" pitchFamily="34" charset="0"/>
              </a:rPr>
              <a:t>Por 1000</a:t>
            </a:r>
          </a:p>
          <a:p>
            <a:pPr lvl="1" algn="r"/>
            <a:r>
              <a:rPr lang="pt-PT" sz="3200" dirty="0" smtClean="0">
                <a:latin typeface="Trebuchet MS" pitchFamily="34" charset="0"/>
              </a:rPr>
              <a:t>Teminar em 000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pt-BR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189</TotalTime>
  <Words>197</Words>
  <Application>Microsoft Office PowerPoint</Application>
  <PresentationFormat>Apresentação no Ecrã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Austin</vt:lpstr>
      <vt:lpstr>Critérios  da  Divisibilidade 2º Ciclo</vt:lpstr>
      <vt:lpstr>Divisíveis por 2</vt:lpstr>
      <vt:lpstr>Divisível por 3</vt:lpstr>
      <vt:lpstr>Divisível por 4</vt:lpstr>
      <vt:lpstr>Divisível por 5</vt:lpstr>
      <vt:lpstr>Divisível por 9</vt:lpstr>
      <vt:lpstr>Divisível por 10, 100 e 1000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Critérios da Divisibilidade</dc:title>
  <dc:creator>Usuãrio</dc:creator>
  <cp:lastModifiedBy>Susana</cp:lastModifiedBy>
  <cp:revision>13</cp:revision>
  <dcterms:created xsi:type="dcterms:W3CDTF">2009-04-12T19:11:32Z</dcterms:created>
  <dcterms:modified xsi:type="dcterms:W3CDTF">2012-06-27T17:50:38Z</dcterms:modified>
</cp:coreProperties>
</file>